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60" r:id="rId1"/>
    <p:sldMasterId id="2147483945" r:id="rId2"/>
  </p:sldMasterIdLst>
  <p:notesMasterIdLst>
    <p:notesMasterId r:id="rId41"/>
  </p:notesMasterIdLst>
  <p:handoutMasterIdLst>
    <p:handoutMasterId r:id="rId42"/>
  </p:handoutMasterIdLst>
  <p:sldIdLst>
    <p:sldId id="812" r:id="rId3"/>
    <p:sldId id="813" r:id="rId4"/>
    <p:sldId id="871" r:id="rId5"/>
    <p:sldId id="872" r:id="rId6"/>
    <p:sldId id="903" r:id="rId7"/>
    <p:sldId id="873" r:id="rId8"/>
    <p:sldId id="874" r:id="rId9"/>
    <p:sldId id="901" r:id="rId10"/>
    <p:sldId id="902" r:id="rId11"/>
    <p:sldId id="875" r:id="rId12"/>
    <p:sldId id="877" r:id="rId13"/>
    <p:sldId id="500" r:id="rId14"/>
    <p:sldId id="786" r:id="rId15"/>
    <p:sldId id="791" r:id="rId16"/>
    <p:sldId id="867" r:id="rId17"/>
    <p:sldId id="920" r:id="rId18"/>
    <p:sldId id="911" r:id="rId19"/>
    <p:sldId id="923" r:id="rId20"/>
    <p:sldId id="921" r:id="rId21"/>
    <p:sldId id="925" r:id="rId22"/>
    <p:sldId id="924" r:id="rId23"/>
    <p:sldId id="878" r:id="rId24"/>
    <p:sldId id="907" r:id="rId25"/>
    <p:sldId id="912" r:id="rId26"/>
    <p:sldId id="880" r:id="rId27"/>
    <p:sldId id="919" r:id="rId28"/>
    <p:sldId id="910" r:id="rId29"/>
    <p:sldId id="927" r:id="rId30"/>
    <p:sldId id="926" r:id="rId31"/>
    <p:sldId id="928" r:id="rId32"/>
    <p:sldId id="929" r:id="rId33"/>
    <p:sldId id="870" r:id="rId34"/>
    <p:sldId id="930" r:id="rId35"/>
    <p:sldId id="931" r:id="rId36"/>
    <p:sldId id="882" r:id="rId37"/>
    <p:sldId id="883" r:id="rId38"/>
    <p:sldId id="884" r:id="rId39"/>
    <p:sldId id="885" r:id="rId40"/>
  </p:sldIdLst>
  <p:sldSz cx="9144000" cy="6858000" type="screen4x3"/>
  <p:notesSz cx="7010400" cy="9296400"/>
  <p:defaultTextStyle>
    <a:defPPr>
      <a:defRPr lang="en-US"/>
    </a:defPPr>
    <a:lvl1pPr algn="ctr" rtl="0" eaLnBrk="0" fontAlgn="base" hangingPunct="0">
      <a:lnSpc>
        <a:spcPct val="90000"/>
      </a:lnSpc>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ctr" rtl="0" eaLnBrk="0" fontAlgn="base" hangingPunct="0">
      <a:lnSpc>
        <a:spcPct val="90000"/>
      </a:lnSpc>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ctr" rtl="0" eaLnBrk="0" fontAlgn="base" hangingPunct="0">
      <a:lnSpc>
        <a:spcPct val="90000"/>
      </a:lnSpc>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ctr" rtl="0" eaLnBrk="0" fontAlgn="base" hangingPunct="0">
      <a:lnSpc>
        <a:spcPct val="90000"/>
      </a:lnSpc>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ctr" rtl="0" eaLnBrk="0" fontAlgn="base" hangingPunct="0">
      <a:lnSpc>
        <a:spcPct val="90000"/>
      </a:lnSpc>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Jane Gibbons" initials="JG" lastIdx="12" clrIdx="0"/>
  <p:cmAuthor id="1" name="Rodrigo Floriano" initials="RF" lastIdx="2" clrIdx="1"/>
  <p:cmAuthor id="2" name="Jane Gibbons -X (jagibbon - DEL ORO CONSULTING INC at Cisco)" initials="JG-(-DOCIaC" lastIdx="4" clrIdx="2">
    <p:extLst>
      <p:ext uri="{19B8F6BF-5375-455C-9EA6-DF929625EA0E}">
        <p15:presenceInfo xmlns:p15="http://schemas.microsoft.com/office/powerpoint/2012/main" userId="S-1-5-21-1708537768-1303643608-725345543-200204" providerId="AD"/>
      </p:ext>
    </p:extLst>
  </p:cmAuthor>
  <p:cmAuthor id="3" name="John" initials="J" lastIdx="1" clrIdx="3">
    <p:extLst>
      <p:ext uri="{19B8F6BF-5375-455C-9EA6-DF929625EA0E}">
        <p15:presenceInfo xmlns:p15="http://schemas.microsoft.com/office/powerpoint/2012/main" userId="Joh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0C0C4"/>
    <a:srgbClr val="678DC5"/>
    <a:srgbClr val="3E67A4"/>
    <a:srgbClr val="3E8DC5"/>
    <a:srgbClr val="5F5F65"/>
    <a:srgbClr val="7E7E86"/>
    <a:srgbClr val="FFFFFF"/>
    <a:srgbClr val="8E8E95"/>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449" autoAdjust="0"/>
    <p:restoredTop sz="89277" autoAdjust="0"/>
  </p:normalViewPr>
  <p:slideViewPr>
    <p:cSldViewPr snapToGrid="0">
      <p:cViewPr varScale="1">
        <p:scale>
          <a:sx n="81" d="100"/>
          <a:sy n="81" d="100"/>
        </p:scale>
        <p:origin x="96" y="990"/>
      </p:cViewPr>
      <p:guideLst>
        <p:guide orient="horz" pos="2160"/>
        <p:guide pos="2880"/>
      </p:guideLst>
    </p:cSldViewPr>
  </p:slideViewPr>
  <p:outlineViewPr>
    <p:cViewPr>
      <p:scale>
        <a:sx n="33" d="100"/>
        <a:sy n="33" d="100"/>
      </p:scale>
      <p:origin x="0" y="5022"/>
    </p:cViewPr>
    <p:sldLst>
      <p:sld r:id="rId1" collapse="1"/>
      <p:sld r:id="rId2" collapse="1"/>
      <p:sld r:id="rId3" collapse="1"/>
      <p:sld r:id="rId4" collapse="1"/>
      <p:sld r:id="rId5" collapse="1"/>
      <p:sld r:id="rId6" collapse="1"/>
      <p:sld r:id="rId7" collapse="1"/>
      <p:sld r:id="rId8" collapse="1"/>
      <p:sld r:id="rId9" collapse="1"/>
      <p:sld r:id="rId10" collapse="1"/>
      <p:sld r:id="rId11" collapse="1"/>
      <p:sld r:id="rId12" collapse="1"/>
      <p:sld r:id="rId13" collapse="1"/>
      <p:sld r:id="rId14" collapse="1"/>
      <p:sld r:id="rId15" collapse="1"/>
      <p:sld r:id="rId16" collapse="1"/>
      <p:sld r:id="rId17" collapse="1"/>
      <p:sld r:id="rId18" collapse="1"/>
      <p:sld r:id="rId19" collapse="1"/>
    </p:sldLst>
  </p:outlineViewPr>
  <p:notesTextViewPr>
    <p:cViewPr>
      <p:scale>
        <a:sx n="100" d="100"/>
        <a:sy n="100" d="100"/>
      </p:scale>
      <p:origin x="0" y="0"/>
    </p:cViewPr>
  </p:notesTextViewPr>
  <p:sorterViewPr>
    <p:cViewPr>
      <p:scale>
        <a:sx n="100" d="100"/>
        <a:sy n="100" d="100"/>
      </p:scale>
      <p:origin x="0" y="0"/>
    </p:cViewPr>
  </p:sorter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handoutMaster" Target="handoutMasters/handoutMaster1.xml"/><Relationship Id="rId47"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commentAuthors" Target="commentAuthors.xml"/></Relationships>
</file>

<file path=ppt/_rels/viewProps.xml.rels><?xml version="1.0" encoding="UTF-8" standalone="yes"?>
<Relationships xmlns="http://schemas.openxmlformats.org/package/2006/relationships"><Relationship Id="rId8" Type="http://schemas.openxmlformats.org/officeDocument/2006/relationships/slide" Target="slides/slide23.xml"/><Relationship Id="rId13" Type="http://schemas.openxmlformats.org/officeDocument/2006/relationships/slide" Target="slides/slide29.xml"/><Relationship Id="rId18" Type="http://schemas.openxmlformats.org/officeDocument/2006/relationships/slide" Target="slides/slide34.xml"/><Relationship Id="rId3" Type="http://schemas.openxmlformats.org/officeDocument/2006/relationships/slide" Target="slides/slide17.xml"/><Relationship Id="rId7" Type="http://schemas.openxmlformats.org/officeDocument/2006/relationships/slide" Target="slides/slide21.xml"/><Relationship Id="rId12" Type="http://schemas.openxmlformats.org/officeDocument/2006/relationships/slide" Target="slides/slide28.xml"/><Relationship Id="rId17" Type="http://schemas.openxmlformats.org/officeDocument/2006/relationships/slide" Target="slides/slide33.xml"/><Relationship Id="rId2" Type="http://schemas.openxmlformats.org/officeDocument/2006/relationships/slide" Target="slides/slide16.xml"/><Relationship Id="rId16" Type="http://schemas.openxmlformats.org/officeDocument/2006/relationships/slide" Target="slides/slide32.xml"/><Relationship Id="rId1" Type="http://schemas.openxmlformats.org/officeDocument/2006/relationships/slide" Target="slides/slide15.xml"/><Relationship Id="rId6" Type="http://schemas.openxmlformats.org/officeDocument/2006/relationships/slide" Target="slides/slide20.xml"/><Relationship Id="rId11" Type="http://schemas.openxmlformats.org/officeDocument/2006/relationships/slide" Target="slides/slide27.xml"/><Relationship Id="rId5" Type="http://schemas.openxmlformats.org/officeDocument/2006/relationships/slide" Target="slides/slide19.xml"/><Relationship Id="rId15" Type="http://schemas.openxmlformats.org/officeDocument/2006/relationships/slide" Target="slides/slide31.xml"/><Relationship Id="rId10" Type="http://schemas.openxmlformats.org/officeDocument/2006/relationships/slide" Target="slides/slide26.xml"/><Relationship Id="rId19" Type="http://schemas.openxmlformats.org/officeDocument/2006/relationships/slide" Target="slides/slide36.xml"/><Relationship Id="rId4" Type="http://schemas.openxmlformats.org/officeDocument/2006/relationships/slide" Target="slides/slide18.xml"/><Relationship Id="rId9" Type="http://schemas.openxmlformats.org/officeDocument/2006/relationships/slide" Target="slides/slide24.xml"/><Relationship Id="rId14" Type="http://schemas.openxmlformats.org/officeDocument/2006/relationships/slide" Target="slides/slide3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11"/>
          <p:cNvSpPr>
            <a:spLocks noChangeArrowheads="1"/>
          </p:cNvSpPr>
          <p:nvPr/>
        </p:nvSpPr>
        <p:spPr bwMode="auto">
          <a:xfrm>
            <a:off x="6249988" y="8609013"/>
            <a:ext cx="449262"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p>
        </p:txBody>
      </p:sp>
      <p:sp>
        <p:nvSpPr>
          <p:cNvPr id="5123" name="Rectangle 12"/>
          <p:cNvSpPr>
            <a:spLocks noChangeArrowheads="1"/>
          </p:cNvSpPr>
          <p:nvPr/>
        </p:nvSpPr>
        <p:spPr bwMode="auto">
          <a:xfrm>
            <a:off x="57150" y="8785225"/>
            <a:ext cx="2619375" cy="34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667" tIns="50185" rIns="95667" bIns="50185">
            <a:spAutoFit/>
          </a:bodyPr>
          <a:lstStyle/>
          <a:p>
            <a:pPr algn="l" defTabSz="611188">
              <a:lnSpc>
                <a:spcPct val="100000"/>
              </a:lnSpc>
              <a:tabLst>
                <a:tab pos="2387600" algn="l"/>
                <a:tab pos="4830763" algn="l"/>
              </a:tabLst>
            </a:pPr>
            <a:r>
              <a:rPr lang="en-US" sz="800"/>
              <a:t>© 2006, Cisco Systems, Inc. All rights reserved.</a:t>
            </a:r>
          </a:p>
          <a:p>
            <a:pPr algn="l" defTabSz="611188">
              <a:lnSpc>
                <a:spcPct val="100000"/>
              </a:lnSpc>
              <a:tabLst>
                <a:tab pos="2387600" algn="l"/>
                <a:tab pos="4830763" algn="l"/>
              </a:tabLst>
            </a:pPr>
            <a:r>
              <a:rPr lang="en-US" sz="800"/>
              <a:t>Presentation_ID.scr</a:t>
            </a:r>
          </a:p>
        </p:txBody>
      </p:sp>
      <p:sp>
        <p:nvSpPr>
          <p:cNvPr id="5124" name="Line 13"/>
          <p:cNvSpPr>
            <a:spLocks noChangeShapeType="1"/>
          </p:cNvSpPr>
          <p:nvPr/>
        </p:nvSpPr>
        <p:spPr bwMode="auto">
          <a:xfrm>
            <a:off x="152400" y="8799513"/>
            <a:ext cx="6653213"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5125" name="Rectangle 14"/>
          <p:cNvSpPr>
            <a:spLocks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p>
            <a:pPr algn="r" defTabSz="903288">
              <a:lnSpc>
                <a:spcPct val="100000"/>
              </a:lnSpc>
            </a:pPr>
            <a:fld id="{22244E67-557B-7741-B9F5-F61AA18495DF}" type="slidenum">
              <a:rPr lang="en-US" sz="800"/>
              <a:pPr algn="r" defTabSz="903288">
                <a:lnSpc>
                  <a:spcPct val="100000"/>
                </a:lnSpc>
              </a:pPr>
              <a:t>‹#›</a:t>
            </a:fld>
            <a:endParaRPr lang="en-US" sz="800"/>
          </a:p>
        </p:txBody>
      </p:sp>
    </p:spTree>
    <p:extLst>
      <p:ext uri="{BB962C8B-B14F-4D97-AF65-F5344CB8AC3E}">
        <p14:creationId xmlns:p14="http://schemas.microsoft.com/office/powerpoint/2010/main" val="218101517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8"/>
          <p:cNvSpPr>
            <a:spLocks noChangeArrowheads="1"/>
          </p:cNvSpPr>
          <p:nvPr/>
        </p:nvSpPr>
        <p:spPr bwMode="auto">
          <a:xfrm>
            <a:off x="6249988" y="8609013"/>
            <a:ext cx="449262"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p>
        </p:txBody>
      </p:sp>
      <p:sp>
        <p:nvSpPr>
          <p:cNvPr id="6147" name="Rectangle 9"/>
          <p:cNvSpPr>
            <a:spLocks noChangeArrowheads="1"/>
          </p:cNvSpPr>
          <p:nvPr/>
        </p:nvSpPr>
        <p:spPr bwMode="auto">
          <a:xfrm>
            <a:off x="57150" y="8785225"/>
            <a:ext cx="2619375" cy="34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667" tIns="50185" rIns="95667" bIns="50185">
            <a:spAutoFit/>
          </a:bodyPr>
          <a:lstStyle/>
          <a:p>
            <a:pPr algn="l" defTabSz="611188">
              <a:lnSpc>
                <a:spcPct val="100000"/>
              </a:lnSpc>
              <a:tabLst>
                <a:tab pos="2387600" algn="l"/>
                <a:tab pos="4830763" algn="l"/>
              </a:tabLst>
            </a:pPr>
            <a:r>
              <a:rPr lang="en-US" sz="800"/>
              <a:t>© 2006, Cisco Systems, Inc. All rights reserved.</a:t>
            </a:r>
          </a:p>
          <a:p>
            <a:pPr algn="l" defTabSz="611188">
              <a:lnSpc>
                <a:spcPct val="100000"/>
              </a:lnSpc>
              <a:tabLst>
                <a:tab pos="2387600" algn="l"/>
                <a:tab pos="4830763" algn="l"/>
              </a:tabLst>
            </a:pPr>
            <a:r>
              <a:rPr lang="en-US" sz="800"/>
              <a:t>Presentation_ID.scr</a:t>
            </a:r>
          </a:p>
        </p:txBody>
      </p:sp>
      <p:sp>
        <p:nvSpPr>
          <p:cNvPr id="6148" name="Line 10"/>
          <p:cNvSpPr>
            <a:spLocks noChangeShapeType="1"/>
          </p:cNvSpPr>
          <p:nvPr/>
        </p:nvSpPr>
        <p:spPr bwMode="auto">
          <a:xfrm>
            <a:off x="152400" y="8799513"/>
            <a:ext cx="6653213"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183307" name="Rectangle 11"/>
          <p:cNvSpPr>
            <a:spLocks noGrp="1" noChangeArrowheads="1"/>
          </p:cNvSpPr>
          <p:nvPr>
            <p:ph type="sldNum" sz="quarter" idx="5"/>
          </p:nvPr>
        </p:nvSpPr>
        <p:spPr bwMode="auto">
          <a:xfrm>
            <a:off x="5929313" y="8680450"/>
            <a:ext cx="812800" cy="287338"/>
          </a:xfrm>
          <a:prstGeom prst="rect">
            <a:avLst/>
          </a:prstGeom>
          <a:noFill/>
          <a:ln w="9525">
            <a:noFill/>
            <a:miter lim="800000"/>
            <a:headEnd/>
            <a:tailEnd/>
          </a:ln>
          <a:effectLst/>
        </p:spPr>
        <p:txBody>
          <a:bodyPr vert="horz" wrap="square" lIns="18819" tIns="0" rIns="18819" bIns="0" numCol="1" anchor="b" anchorCtr="0" compatLnSpc="1">
            <a:prstTxWarp prst="textNoShape">
              <a:avLst/>
            </a:prstTxWarp>
          </a:bodyPr>
          <a:lstStyle>
            <a:lvl1pPr algn="r" defTabSz="903288">
              <a:lnSpc>
                <a:spcPct val="100000"/>
              </a:lnSpc>
              <a:defRPr sz="800" smtClean="0">
                <a:cs typeface="+mn-cs"/>
              </a:defRPr>
            </a:lvl1pPr>
          </a:lstStyle>
          <a:p>
            <a:pPr>
              <a:defRPr/>
            </a:pPr>
            <a:fld id="{F4CE0E46-7F05-B940-8356-5580BE265E49}" type="slidenum">
              <a:rPr lang="en-US"/>
              <a:pPr>
                <a:defRPr/>
              </a:pPr>
              <a:t>‹#›</a:t>
            </a:fld>
            <a:endParaRPr lang="en-US"/>
          </a:p>
        </p:txBody>
      </p:sp>
      <p:sp>
        <p:nvSpPr>
          <p:cNvPr id="6150" name="Rectangle 12"/>
          <p:cNvSpPr>
            <a:spLocks noGrp="1" noRot="1" noChangeAspect="1" noChangeArrowheads="1" noTextEdit="1"/>
          </p:cNvSpPr>
          <p:nvPr>
            <p:ph type="sldImg" idx="2"/>
          </p:nvPr>
        </p:nvSpPr>
        <p:spPr bwMode="auto">
          <a:xfrm>
            <a:off x="873125" y="244475"/>
            <a:ext cx="5321300" cy="3990975"/>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183309" name="Rectangle 13"/>
          <p:cNvSpPr>
            <a:spLocks noGrp="1" noChangeArrowheads="1"/>
          </p:cNvSpPr>
          <p:nvPr>
            <p:ph type="body" sz="quarter" idx="3"/>
          </p:nvPr>
        </p:nvSpPr>
        <p:spPr bwMode="auto">
          <a:xfrm>
            <a:off x="768350" y="4378325"/>
            <a:ext cx="5468938" cy="4252913"/>
          </a:xfrm>
          <a:prstGeom prst="rect">
            <a:avLst/>
          </a:prstGeom>
          <a:noFill/>
          <a:ln w="9525">
            <a:noFill/>
            <a:miter lim="800000"/>
            <a:headEnd/>
            <a:tailEnd/>
          </a:ln>
          <a:effectLst/>
        </p:spPr>
        <p:txBody>
          <a:bodyPr vert="horz" wrap="square" lIns="95667" tIns="50185" rIns="95667" bIns="50185" numCol="1" anchor="t" anchorCtr="0" compatLnSpc="1">
            <a:prstTxWarp prst="textNoShape">
              <a:avLst/>
            </a:prstTxWarp>
          </a:bodyPr>
          <a:lstStyle/>
          <a:p>
            <a:pPr lvl="0"/>
            <a:r>
              <a:rPr lang="en-US" noProof="0"/>
              <a:t>Body Text</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626460584"/>
      </p:ext>
    </p:extLst>
  </p:cSld>
  <p:clrMap bg1="lt1" tx1="dk1" bg2="lt2" tx2="dk2" accent1="accent1" accent2="accent2" accent3="accent3" accent4="accent4" accent5="accent5" accent6="accent6" hlink="hlink" folHlink="folHlink"/>
  <p:notesStyle>
    <a:lvl1pPr marL="112713" indent="-112713" algn="l" defTabSz="1020763" rtl="0" eaLnBrk="0" fontAlgn="base" hangingPunct="0">
      <a:lnSpc>
        <a:spcPct val="90000"/>
      </a:lnSpc>
      <a:spcBef>
        <a:spcPct val="50000"/>
      </a:spcBef>
      <a:spcAft>
        <a:spcPct val="0"/>
      </a:spcAft>
      <a:buSzPct val="100000"/>
      <a:buChar char="•"/>
      <a:defRPr sz="1200" kern="1200">
        <a:solidFill>
          <a:schemeClr val="tx1"/>
        </a:solidFill>
        <a:latin typeface="Arial" charset="0"/>
        <a:ea typeface="ＭＳ Ｐゴシック" charset="0"/>
        <a:cs typeface="ＭＳ Ｐゴシック" charset="0"/>
      </a:defRPr>
    </a:lvl1pPr>
    <a:lvl2pPr marL="482600" indent="-120650" algn="l" defTabSz="1020763" rtl="0" eaLnBrk="0" fontAlgn="base" hangingPunct="0">
      <a:lnSpc>
        <a:spcPct val="90000"/>
      </a:lnSpc>
      <a:spcBef>
        <a:spcPct val="35000"/>
      </a:spcBef>
      <a:spcAft>
        <a:spcPct val="0"/>
      </a:spcAft>
      <a:buSzPct val="100000"/>
      <a:buChar char="•"/>
      <a:defRPr sz="1200" kern="1200">
        <a:solidFill>
          <a:schemeClr val="tx1"/>
        </a:solidFill>
        <a:latin typeface="Arial" charset="0"/>
        <a:ea typeface="ＭＳ Ｐゴシック" charset="0"/>
        <a:cs typeface="+mn-cs"/>
      </a:defRPr>
    </a:lvl2pPr>
    <a:lvl3pPr marL="966788" algn="l" defTabSz="1020763" rtl="0" eaLnBrk="0" fontAlgn="base" hangingPunct="0">
      <a:lnSpc>
        <a:spcPct val="90000"/>
      </a:lnSpc>
      <a:spcBef>
        <a:spcPct val="35000"/>
      </a:spcBef>
      <a:spcAft>
        <a:spcPct val="0"/>
      </a:spcAft>
      <a:buSzPct val="100000"/>
      <a:buChar char="•"/>
      <a:defRPr sz="1200" kern="1200">
        <a:solidFill>
          <a:schemeClr val="tx1"/>
        </a:solidFill>
        <a:latin typeface="Arial" charset="0"/>
        <a:ea typeface="ＭＳ Ｐゴシック" charset="0"/>
        <a:cs typeface="+mn-cs"/>
      </a:defRPr>
    </a:lvl3pPr>
    <a:lvl4pPr marL="1449388" algn="l" defTabSz="1020763" rtl="0" eaLnBrk="0" fontAlgn="base" hangingPunct="0">
      <a:lnSpc>
        <a:spcPct val="90000"/>
      </a:lnSpc>
      <a:spcBef>
        <a:spcPct val="35000"/>
      </a:spcBef>
      <a:spcAft>
        <a:spcPct val="0"/>
      </a:spcAft>
      <a:buSzPct val="100000"/>
      <a:buChar char="•"/>
      <a:defRPr sz="1200" kern="1200">
        <a:solidFill>
          <a:schemeClr val="tx1"/>
        </a:solidFill>
        <a:latin typeface="Arial" charset="0"/>
        <a:ea typeface="ＭＳ Ｐゴシック" charset="0"/>
        <a:cs typeface="+mn-cs"/>
      </a:defRPr>
    </a:lvl4pPr>
    <a:lvl5pPr marL="1931988" algn="l" defTabSz="1020763" rtl="0" eaLnBrk="0" fontAlgn="base" hangingPunct="0">
      <a:lnSpc>
        <a:spcPct val="90000"/>
      </a:lnSpc>
      <a:spcBef>
        <a:spcPct val="35000"/>
      </a:spcBef>
      <a:spcAft>
        <a:spcPct val="0"/>
      </a:spcAft>
      <a:buSzPct val="100000"/>
      <a:buChar char="•"/>
      <a:defRPr sz="1200" kern="1200">
        <a:solidFill>
          <a:schemeClr val="tx1"/>
        </a:solidFill>
        <a:latin typeface="Arial" charset="0"/>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CD9030C1-C977-B14B-8EB7-BA2B30FCDB63}" type="slidenum">
              <a:rPr lang="en-US" sz="800"/>
              <a:pPr/>
              <a:t>1</a:t>
            </a:fld>
            <a:endParaRPr lang="en-US" sz="800"/>
          </a:p>
        </p:txBody>
      </p:sp>
      <p:sp>
        <p:nvSpPr>
          <p:cNvPr id="8194" name="Rectangle 2"/>
          <p:cNvSpPr>
            <a:spLocks noGrp="1" noRot="1" noChangeAspect="1" noChangeArrowheads="1" noTextEdit="1"/>
          </p:cNvSpPr>
          <p:nvPr>
            <p:ph type="sldImg"/>
          </p:nvPr>
        </p:nvSpPr>
        <p:spPr>
          <a:ln/>
        </p:spPr>
      </p:sp>
      <p:sp>
        <p:nvSpPr>
          <p:cNvPr id="8195" name="Rectangle 3"/>
          <p:cNvSpPr>
            <a:spLocks noGrp="1" noChangeArrowheads="1"/>
          </p:cNvSpPr>
          <p:nvPr>
            <p:ph type="body" idx="1"/>
          </p:nvPr>
        </p:nvSpPr>
        <p:spPr>
          <a:xfrm>
            <a:off x="404813" y="4378325"/>
            <a:ext cx="6121400" cy="42529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b="0" dirty="0"/>
              <a:t>Cisco Networking Academy Program</a:t>
            </a:r>
          </a:p>
          <a:p>
            <a:pPr>
              <a:buFontTx/>
              <a:buNone/>
            </a:pPr>
            <a:r>
              <a:rPr lang="en-US" b="0" dirty="0"/>
              <a:t>Cybersecurity Essentials</a:t>
            </a:r>
          </a:p>
          <a:p>
            <a:pPr>
              <a:buFontTx/>
              <a:buNone/>
            </a:pPr>
            <a:r>
              <a:rPr lang="en-US" sz="1300" b="0" dirty="0"/>
              <a:t>Chapter 3: Malware and Malicious Code</a:t>
            </a:r>
            <a:endParaRPr lang="en-GB" b="0" dirty="0"/>
          </a:p>
        </p:txBody>
      </p:sp>
    </p:spTree>
    <p:extLst>
      <p:ext uri="{BB962C8B-B14F-4D97-AF65-F5344CB8AC3E}">
        <p14:creationId xmlns:p14="http://schemas.microsoft.com/office/powerpoint/2010/main" val="33972705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7" tIns="0" rIns="18817" bIns="0" anchor="b"/>
          <a:lstStyle>
            <a:lvl1pPr defTabSz="901700" eaLnBrk="0" hangingPunct="0">
              <a:defRPr sz="2400" b="1">
                <a:solidFill>
                  <a:schemeClr val="tx1"/>
                </a:solidFill>
                <a:latin typeface="Arial" charset="0"/>
                <a:cs typeface="Arial" charset="0"/>
              </a:defRPr>
            </a:lvl1pPr>
            <a:lvl2pPr marL="742950" indent="-285750" defTabSz="901700" eaLnBrk="0" hangingPunct="0">
              <a:defRPr sz="2400" b="1">
                <a:solidFill>
                  <a:schemeClr val="tx1"/>
                </a:solidFill>
                <a:latin typeface="Arial" charset="0"/>
                <a:cs typeface="Arial" charset="0"/>
              </a:defRPr>
            </a:lvl2pPr>
            <a:lvl3pPr marL="1143000" indent="-228600" defTabSz="901700" eaLnBrk="0" hangingPunct="0">
              <a:defRPr sz="2400" b="1">
                <a:solidFill>
                  <a:schemeClr val="tx1"/>
                </a:solidFill>
                <a:latin typeface="Arial" charset="0"/>
                <a:cs typeface="Arial" charset="0"/>
              </a:defRPr>
            </a:lvl3pPr>
            <a:lvl4pPr marL="1600200" indent="-228600" defTabSz="901700" eaLnBrk="0" hangingPunct="0">
              <a:defRPr sz="2400" b="1">
                <a:solidFill>
                  <a:schemeClr val="tx1"/>
                </a:solidFill>
                <a:latin typeface="Arial" charset="0"/>
                <a:cs typeface="Arial" charset="0"/>
              </a:defRPr>
            </a:lvl4pPr>
            <a:lvl5pPr marL="2057400" indent="-228600" defTabSz="901700" eaLnBrk="0" hangingPunct="0">
              <a:defRPr sz="2400" b="1">
                <a:solidFill>
                  <a:schemeClr val="tx1"/>
                </a:solidFill>
                <a:latin typeface="Arial" charset="0"/>
                <a:cs typeface="Arial" charset="0"/>
              </a:defRPr>
            </a:lvl5pPr>
            <a:lvl6pPr marL="2514600" indent="-228600" defTabSz="901700" eaLnBrk="0" fontAlgn="base" hangingPunct="0">
              <a:spcBef>
                <a:spcPct val="0"/>
              </a:spcBef>
              <a:spcAft>
                <a:spcPct val="0"/>
              </a:spcAft>
              <a:defRPr sz="2400" b="1">
                <a:solidFill>
                  <a:schemeClr val="tx1"/>
                </a:solidFill>
                <a:latin typeface="Arial" charset="0"/>
                <a:cs typeface="Arial" charset="0"/>
              </a:defRPr>
            </a:lvl6pPr>
            <a:lvl7pPr marL="2971800" indent="-228600" defTabSz="901700" eaLnBrk="0" fontAlgn="base" hangingPunct="0">
              <a:spcBef>
                <a:spcPct val="0"/>
              </a:spcBef>
              <a:spcAft>
                <a:spcPct val="0"/>
              </a:spcAft>
              <a:defRPr sz="2400" b="1">
                <a:solidFill>
                  <a:schemeClr val="tx1"/>
                </a:solidFill>
                <a:latin typeface="Arial" charset="0"/>
                <a:cs typeface="Arial" charset="0"/>
              </a:defRPr>
            </a:lvl7pPr>
            <a:lvl8pPr marL="3429000" indent="-228600" defTabSz="901700" eaLnBrk="0" fontAlgn="base" hangingPunct="0">
              <a:spcBef>
                <a:spcPct val="0"/>
              </a:spcBef>
              <a:spcAft>
                <a:spcPct val="0"/>
              </a:spcAft>
              <a:defRPr sz="2400" b="1">
                <a:solidFill>
                  <a:schemeClr val="tx1"/>
                </a:solidFill>
                <a:latin typeface="Arial" charset="0"/>
                <a:cs typeface="Arial" charset="0"/>
              </a:defRPr>
            </a:lvl8pPr>
            <a:lvl9pPr marL="3886200" indent="-228600" defTabSz="901700" eaLnBrk="0" fontAlgn="base" hangingPunct="0">
              <a:spcBef>
                <a:spcPct val="0"/>
              </a:spcBef>
              <a:spcAft>
                <a:spcPct val="0"/>
              </a:spcAft>
              <a:defRPr sz="2400" b="1">
                <a:solidFill>
                  <a:schemeClr val="tx1"/>
                </a:solidFill>
                <a:latin typeface="Arial" charset="0"/>
                <a:cs typeface="Arial" charset="0"/>
              </a:defRPr>
            </a:lvl9pPr>
          </a:lstStyle>
          <a:p>
            <a:pPr algn="r"/>
            <a:fld id="{5F7D0146-1035-4865-8A5B-0B1E8578604B}" type="slidenum">
              <a:rPr lang="en-US" sz="800" b="0">
                <a:ea typeface="ＭＳ Ｐゴシック" pitchFamily="34" charset="-128"/>
              </a:rPr>
              <a:pPr algn="r"/>
              <a:t>10</a:t>
            </a:fld>
            <a:endParaRPr lang="en-US" sz="800" b="0">
              <a:ea typeface="ＭＳ Ｐゴシック" pitchFamily="34" charset="-128"/>
            </a:endParaRPr>
          </a:p>
        </p:txBody>
      </p:sp>
      <p:sp>
        <p:nvSpPr>
          <p:cNvPr id="27651" name="Rectangle 2"/>
          <p:cNvSpPr>
            <a:spLocks noGrp="1" noRot="1" noChangeAspect="1" noChangeArrowheads="1" noTextEdit="1"/>
          </p:cNvSpPr>
          <p:nvPr>
            <p:ph type="sldImg"/>
          </p:nvPr>
        </p:nvSpPr>
        <p:spPr>
          <a:ln/>
        </p:spPr>
      </p:sp>
      <p:sp>
        <p:nvSpPr>
          <p:cNvPr id="276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p>
        </p:txBody>
      </p:sp>
    </p:spTree>
    <p:extLst>
      <p:ext uri="{BB962C8B-B14F-4D97-AF65-F5344CB8AC3E}">
        <p14:creationId xmlns:p14="http://schemas.microsoft.com/office/powerpoint/2010/main" val="26352797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Slide Image Placeholder 1"/>
          <p:cNvSpPr>
            <a:spLocks noGrp="1" noRot="1" noChangeAspect="1" noTextEdit="1"/>
          </p:cNvSpPr>
          <p:nvPr>
            <p:ph type="sldImg"/>
          </p:nvPr>
        </p:nvSpPr>
        <p:spPr>
          <a:ln/>
        </p:spPr>
      </p:sp>
      <p:sp>
        <p:nvSpPr>
          <p:cNvPr id="2867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 name="Slide Number Placeholder 3"/>
          <p:cNvSpPr>
            <a:spLocks noGrp="1"/>
          </p:cNvSpPr>
          <p:nvPr>
            <p:ph type="sldNum" sz="quarter" idx="5"/>
          </p:nvPr>
        </p:nvSpPr>
        <p:spPr/>
        <p:txBody>
          <a:bodyPr/>
          <a:lstStyle/>
          <a:p>
            <a:pPr>
              <a:defRPr/>
            </a:pPr>
            <a:fld id="{B8CB16DC-A265-4634-B8FE-A98AE8199390}" type="slidenum">
              <a:rPr lang="en-US" smtClean="0"/>
              <a:pPr>
                <a:defRPr/>
              </a:pPr>
              <a:t>11</a:t>
            </a:fld>
            <a:endParaRPr lang="en-US"/>
          </a:p>
        </p:txBody>
      </p:sp>
    </p:spTree>
    <p:extLst>
      <p:ext uri="{BB962C8B-B14F-4D97-AF65-F5344CB8AC3E}">
        <p14:creationId xmlns:p14="http://schemas.microsoft.com/office/powerpoint/2010/main" val="12503892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CD9030C1-C977-B14B-8EB7-BA2B30FCDB63}" type="slidenum">
              <a:rPr lang="en-US" sz="800"/>
              <a:pPr/>
              <a:t>12</a:t>
            </a:fld>
            <a:endParaRPr lang="en-US" sz="800"/>
          </a:p>
        </p:txBody>
      </p:sp>
      <p:sp>
        <p:nvSpPr>
          <p:cNvPr id="8194" name="Rectangle 2"/>
          <p:cNvSpPr>
            <a:spLocks noGrp="1" noRot="1" noChangeAspect="1" noChangeArrowheads="1" noTextEdit="1"/>
          </p:cNvSpPr>
          <p:nvPr>
            <p:ph type="sldImg"/>
          </p:nvPr>
        </p:nvSpPr>
        <p:spPr>
          <a:ln/>
        </p:spPr>
      </p:sp>
      <p:sp>
        <p:nvSpPr>
          <p:cNvPr id="8195" name="Rectangle 3"/>
          <p:cNvSpPr>
            <a:spLocks noGrp="1" noChangeArrowheads="1"/>
          </p:cNvSpPr>
          <p:nvPr>
            <p:ph type="body" idx="1"/>
          </p:nvPr>
        </p:nvSpPr>
        <p:spPr>
          <a:xfrm>
            <a:off x="404813" y="4378325"/>
            <a:ext cx="6121400" cy="42529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b="0" dirty="0"/>
              <a:t>Cisco Networking Academy Program</a:t>
            </a:r>
          </a:p>
          <a:p>
            <a:pPr>
              <a:buFontTx/>
              <a:buNone/>
            </a:pPr>
            <a:r>
              <a:rPr lang="en-US" b="0" dirty="0"/>
              <a:t>Cybersecurity Essentials v1.0</a:t>
            </a:r>
          </a:p>
          <a:p>
            <a:pPr>
              <a:buFontTx/>
              <a:buNone/>
            </a:pPr>
            <a:r>
              <a:rPr lang="en-US" sz="1200" b="0" dirty="0"/>
              <a:t>Chapter 3: Malware and Malicious Code</a:t>
            </a:r>
            <a:endParaRPr lang="en-GB" b="0" dirty="0"/>
          </a:p>
        </p:txBody>
      </p:sp>
    </p:spTree>
    <p:extLst>
      <p:ext uri="{BB962C8B-B14F-4D97-AF65-F5344CB8AC3E}">
        <p14:creationId xmlns:p14="http://schemas.microsoft.com/office/powerpoint/2010/main" val="4769437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7C839C26-801B-42B6-A101-60F37FE2B0A8}" type="slidenum">
              <a:rPr lang="en-US" sz="800" b="0"/>
              <a:pPr algn="r"/>
              <a:t>13</a:t>
            </a:fld>
            <a:endParaRPr lang="en-US" sz="800" b="0"/>
          </a:p>
        </p:txBody>
      </p:sp>
      <p:sp>
        <p:nvSpPr>
          <p:cNvPr id="18435" name="Rectangle 2"/>
          <p:cNvSpPr>
            <a:spLocks noGrp="1" noRot="1" noChangeAspect="1" noChangeArrowheads="1" noTextEdit="1"/>
          </p:cNvSpPr>
          <p:nvPr>
            <p:ph type="sldImg"/>
          </p:nvPr>
        </p:nvSpPr>
        <p:spPr>
          <a:ln/>
        </p:spPr>
      </p:sp>
      <p:sp>
        <p:nvSpPr>
          <p:cNvPr id="184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p>
        </p:txBody>
      </p:sp>
    </p:spTree>
    <p:extLst>
      <p:ext uri="{BB962C8B-B14F-4D97-AF65-F5344CB8AC3E}">
        <p14:creationId xmlns:p14="http://schemas.microsoft.com/office/powerpoint/2010/main" val="7238055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11"/>
          <p:cNvSpPr>
            <a:spLocks noGrp="1" noChangeArrowheads="1"/>
          </p:cNvSpPr>
          <p:nvPr>
            <p:ph type="sldNum" sz="quarter" idx="5"/>
          </p:nvPr>
        </p:nvSpPr>
        <p:spPr>
          <a:noFill/>
        </p:spPr>
        <p:txBody>
          <a:bodyPr/>
          <a:lstStyle/>
          <a:p>
            <a:fld id="{F602A389-8690-465F-BB28-DC61C90E42E7}" type="slidenum">
              <a:rPr lang="en-US" smtClean="0"/>
              <a:pPr/>
              <a:t>14</a:t>
            </a:fld>
            <a:endParaRPr lang="en-US" dirty="0"/>
          </a:p>
        </p:txBody>
      </p:sp>
      <p:sp>
        <p:nvSpPr>
          <p:cNvPr id="31747" name="Rectangle 2"/>
          <p:cNvSpPr>
            <a:spLocks noGrp="1" noRot="1" noChangeAspect="1" noChangeArrowheads="1" noTextEdit="1"/>
          </p:cNvSpPr>
          <p:nvPr>
            <p:ph type="sldImg"/>
          </p:nvPr>
        </p:nvSpPr>
        <p:spPr>
          <a:ln/>
        </p:spPr>
      </p:sp>
      <p:sp>
        <p:nvSpPr>
          <p:cNvPr id="31748" name="Rectangle 3"/>
          <p:cNvSpPr>
            <a:spLocks noGrp="1" noChangeArrowheads="1"/>
          </p:cNvSpPr>
          <p:nvPr>
            <p:ph type="body" idx="1"/>
          </p:nvPr>
        </p:nvSpPr>
        <p:spPr>
          <a:xfrm>
            <a:off x="404813" y="4378325"/>
            <a:ext cx="6121400" cy="4252913"/>
          </a:xfrm>
          <a:noFill/>
          <a:ln/>
        </p:spPr>
        <p:txBody>
          <a:bodyPr/>
          <a:lstStyle/>
          <a:p>
            <a:pPr>
              <a:buFontTx/>
              <a:buNone/>
            </a:pPr>
            <a:r>
              <a:rPr lang="en-US" b="0" dirty="0"/>
              <a:t>Cisco Networking Academy Program</a:t>
            </a:r>
          </a:p>
          <a:p>
            <a:pPr>
              <a:buFontTx/>
              <a:buNone/>
            </a:pPr>
            <a:r>
              <a:rPr lang="en-US" b="0" dirty="0"/>
              <a:t>Cybersecurity Essentials</a:t>
            </a:r>
          </a:p>
          <a:p>
            <a:pPr marL="0" indent="0" algn="l" defTabSz="814388">
              <a:buNone/>
              <a:defRPr/>
            </a:pPr>
            <a:r>
              <a:rPr lang="en-US" sz="1200" b="0" dirty="0"/>
              <a:t>Chapter 3: Malware and Malicious Code</a:t>
            </a:r>
            <a:endParaRPr lang="en-US" sz="800" b="0" kern="0" dirty="0">
              <a:solidFill>
                <a:schemeClr val="bg1"/>
              </a:solidFill>
              <a:latin typeface="Arial" charset="0"/>
              <a:ea typeface="ＭＳ Ｐゴシック" charset="0"/>
              <a:cs typeface="ＭＳ Ｐゴシック" charset="0"/>
            </a:endParaRPr>
          </a:p>
        </p:txBody>
      </p:sp>
    </p:spTree>
    <p:extLst>
      <p:ext uri="{BB962C8B-B14F-4D97-AF65-F5344CB8AC3E}">
        <p14:creationId xmlns:p14="http://schemas.microsoft.com/office/powerpoint/2010/main" val="28677331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15</a:t>
            </a:fld>
            <a:endParaRPr lang="en-U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endParaRPr lang="en-US" dirty="0"/>
          </a:p>
        </p:txBody>
      </p:sp>
    </p:spTree>
    <p:extLst>
      <p:ext uri="{BB962C8B-B14F-4D97-AF65-F5344CB8AC3E}">
        <p14:creationId xmlns:p14="http://schemas.microsoft.com/office/powerpoint/2010/main" val="28180625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16</a:t>
            </a:fld>
            <a:endParaRPr lang="en-U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endParaRPr lang="en-US" dirty="0"/>
          </a:p>
        </p:txBody>
      </p:sp>
    </p:spTree>
    <p:extLst>
      <p:ext uri="{BB962C8B-B14F-4D97-AF65-F5344CB8AC3E}">
        <p14:creationId xmlns:p14="http://schemas.microsoft.com/office/powerpoint/2010/main" val="3561739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17</a:t>
            </a:fld>
            <a:endParaRPr lang="en-U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endParaRPr lang="en-US" dirty="0"/>
          </a:p>
        </p:txBody>
      </p:sp>
    </p:spTree>
    <p:extLst>
      <p:ext uri="{BB962C8B-B14F-4D97-AF65-F5344CB8AC3E}">
        <p14:creationId xmlns:p14="http://schemas.microsoft.com/office/powerpoint/2010/main" val="5953650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18</a:t>
            </a:fld>
            <a:endParaRPr lang="en-U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endParaRPr lang="en-US" dirty="0"/>
          </a:p>
        </p:txBody>
      </p:sp>
    </p:spTree>
    <p:extLst>
      <p:ext uri="{BB962C8B-B14F-4D97-AF65-F5344CB8AC3E}">
        <p14:creationId xmlns:p14="http://schemas.microsoft.com/office/powerpoint/2010/main" val="33354519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19</a:t>
            </a:fld>
            <a:endParaRPr lang="en-U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endParaRPr lang="en-US" dirty="0"/>
          </a:p>
        </p:txBody>
      </p:sp>
    </p:spTree>
    <p:extLst>
      <p:ext uri="{BB962C8B-B14F-4D97-AF65-F5344CB8AC3E}">
        <p14:creationId xmlns:p14="http://schemas.microsoft.com/office/powerpoint/2010/main" val="38406795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7C839C26-801B-42B6-A101-60F37FE2B0A8}" type="slidenum">
              <a:rPr lang="en-US" sz="800" b="0"/>
              <a:pPr algn="r"/>
              <a:t>2</a:t>
            </a:fld>
            <a:endParaRPr lang="en-US" sz="800" b="0"/>
          </a:p>
        </p:txBody>
      </p:sp>
      <p:sp>
        <p:nvSpPr>
          <p:cNvPr id="18435" name="Rectangle 2"/>
          <p:cNvSpPr>
            <a:spLocks noGrp="1" noRot="1" noChangeAspect="1" noChangeArrowheads="1" noTextEdit="1"/>
          </p:cNvSpPr>
          <p:nvPr>
            <p:ph type="sldImg"/>
          </p:nvPr>
        </p:nvSpPr>
        <p:spPr>
          <a:ln/>
        </p:spPr>
      </p:sp>
      <p:sp>
        <p:nvSpPr>
          <p:cNvPr id="184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p>
        </p:txBody>
      </p:sp>
    </p:spTree>
    <p:extLst>
      <p:ext uri="{BB962C8B-B14F-4D97-AF65-F5344CB8AC3E}">
        <p14:creationId xmlns:p14="http://schemas.microsoft.com/office/powerpoint/2010/main" val="21710578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20</a:t>
            </a:fld>
            <a:endParaRPr lang="en-U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endParaRPr lang="en-US" dirty="0"/>
          </a:p>
        </p:txBody>
      </p:sp>
    </p:spTree>
    <p:extLst>
      <p:ext uri="{BB962C8B-B14F-4D97-AF65-F5344CB8AC3E}">
        <p14:creationId xmlns:p14="http://schemas.microsoft.com/office/powerpoint/2010/main" val="100119171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21</a:t>
            </a:fld>
            <a:endParaRPr lang="en-U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endParaRPr lang="en-US" dirty="0"/>
          </a:p>
        </p:txBody>
      </p:sp>
    </p:spTree>
    <p:extLst>
      <p:ext uri="{BB962C8B-B14F-4D97-AF65-F5344CB8AC3E}">
        <p14:creationId xmlns:p14="http://schemas.microsoft.com/office/powerpoint/2010/main" val="12424468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11"/>
          <p:cNvSpPr>
            <a:spLocks noGrp="1" noChangeArrowheads="1"/>
          </p:cNvSpPr>
          <p:nvPr>
            <p:ph type="sldNum" sz="quarter" idx="5"/>
          </p:nvPr>
        </p:nvSpPr>
        <p:spPr>
          <a:noFill/>
        </p:spPr>
        <p:txBody>
          <a:bodyPr/>
          <a:lstStyle/>
          <a:p>
            <a:fld id="{F602A389-8690-465F-BB28-DC61C90E42E7}" type="slidenum">
              <a:rPr lang="en-US" smtClean="0"/>
              <a:pPr/>
              <a:t>22</a:t>
            </a:fld>
            <a:endParaRPr lang="en-US" dirty="0"/>
          </a:p>
        </p:txBody>
      </p:sp>
      <p:sp>
        <p:nvSpPr>
          <p:cNvPr id="31747" name="Rectangle 2"/>
          <p:cNvSpPr>
            <a:spLocks noGrp="1" noRot="1" noChangeAspect="1" noChangeArrowheads="1" noTextEdit="1"/>
          </p:cNvSpPr>
          <p:nvPr>
            <p:ph type="sldImg"/>
          </p:nvPr>
        </p:nvSpPr>
        <p:spPr>
          <a:ln/>
        </p:spPr>
      </p:sp>
      <p:sp>
        <p:nvSpPr>
          <p:cNvPr id="31748" name="Rectangle 3"/>
          <p:cNvSpPr>
            <a:spLocks noGrp="1" noChangeArrowheads="1"/>
          </p:cNvSpPr>
          <p:nvPr>
            <p:ph type="body" idx="1"/>
          </p:nvPr>
        </p:nvSpPr>
        <p:spPr>
          <a:xfrm>
            <a:off x="404813" y="4378325"/>
            <a:ext cx="6121400" cy="4252913"/>
          </a:xfrm>
          <a:noFill/>
          <a:ln/>
        </p:spPr>
        <p:txBody>
          <a:bodyPr/>
          <a:lstStyle/>
          <a:p>
            <a:pPr>
              <a:buFontTx/>
              <a:buNone/>
            </a:pPr>
            <a:r>
              <a:rPr lang="en-US" b="0" dirty="0"/>
              <a:t>Cisco Networking Academy Program</a:t>
            </a:r>
          </a:p>
          <a:p>
            <a:pPr>
              <a:buFontTx/>
              <a:buNone/>
            </a:pPr>
            <a:r>
              <a:rPr lang="en-US" b="0" dirty="0"/>
              <a:t>Cybersecurity Essentials</a:t>
            </a:r>
          </a:p>
          <a:p>
            <a:pPr marL="0" indent="0" algn="l" defTabSz="814388">
              <a:buNone/>
              <a:defRPr/>
            </a:pPr>
            <a:r>
              <a:rPr lang="en-US" sz="1200" b="0" dirty="0"/>
              <a:t>Chapter 3: Malware and Malicious Code</a:t>
            </a:r>
            <a:endParaRPr lang="en-US" sz="800" b="0" kern="0" dirty="0">
              <a:solidFill>
                <a:schemeClr val="bg1"/>
              </a:solidFill>
              <a:latin typeface="Arial" charset="0"/>
              <a:ea typeface="ＭＳ Ｐゴシック" charset="0"/>
              <a:cs typeface="ＭＳ Ｐゴシック" charset="0"/>
            </a:endParaRPr>
          </a:p>
        </p:txBody>
      </p:sp>
    </p:spTree>
    <p:extLst>
      <p:ext uri="{BB962C8B-B14F-4D97-AF65-F5344CB8AC3E}">
        <p14:creationId xmlns:p14="http://schemas.microsoft.com/office/powerpoint/2010/main" val="37799399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23</a:t>
            </a:fld>
            <a:endParaRPr lang="en-U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endParaRPr lang="en-US" dirty="0"/>
          </a:p>
        </p:txBody>
      </p:sp>
    </p:spTree>
    <p:extLst>
      <p:ext uri="{BB962C8B-B14F-4D97-AF65-F5344CB8AC3E}">
        <p14:creationId xmlns:p14="http://schemas.microsoft.com/office/powerpoint/2010/main" val="26490326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24</a:t>
            </a:fld>
            <a:endParaRPr lang="en-U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endParaRPr lang="en-US" dirty="0"/>
          </a:p>
        </p:txBody>
      </p:sp>
    </p:spTree>
    <p:extLst>
      <p:ext uri="{BB962C8B-B14F-4D97-AF65-F5344CB8AC3E}">
        <p14:creationId xmlns:p14="http://schemas.microsoft.com/office/powerpoint/2010/main" val="100347302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11"/>
          <p:cNvSpPr>
            <a:spLocks noGrp="1" noChangeArrowheads="1"/>
          </p:cNvSpPr>
          <p:nvPr>
            <p:ph type="sldNum" sz="quarter" idx="5"/>
          </p:nvPr>
        </p:nvSpPr>
        <p:spPr>
          <a:noFill/>
        </p:spPr>
        <p:txBody>
          <a:bodyPr/>
          <a:lstStyle/>
          <a:p>
            <a:fld id="{F602A389-8690-465F-BB28-DC61C90E42E7}" type="slidenum">
              <a:rPr lang="en-US" smtClean="0"/>
              <a:pPr/>
              <a:t>25</a:t>
            </a:fld>
            <a:endParaRPr lang="en-US" dirty="0"/>
          </a:p>
        </p:txBody>
      </p:sp>
      <p:sp>
        <p:nvSpPr>
          <p:cNvPr id="31747" name="Rectangle 2"/>
          <p:cNvSpPr>
            <a:spLocks noGrp="1" noRot="1" noChangeAspect="1" noChangeArrowheads="1" noTextEdit="1"/>
          </p:cNvSpPr>
          <p:nvPr>
            <p:ph type="sldImg"/>
          </p:nvPr>
        </p:nvSpPr>
        <p:spPr>
          <a:ln/>
        </p:spPr>
      </p:sp>
      <p:sp>
        <p:nvSpPr>
          <p:cNvPr id="31748" name="Rectangle 3"/>
          <p:cNvSpPr>
            <a:spLocks noGrp="1" noChangeArrowheads="1"/>
          </p:cNvSpPr>
          <p:nvPr>
            <p:ph type="body" idx="1"/>
          </p:nvPr>
        </p:nvSpPr>
        <p:spPr>
          <a:xfrm>
            <a:off x="404813" y="4378325"/>
            <a:ext cx="6121400" cy="4252913"/>
          </a:xfrm>
          <a:noFill/>
          <a:ln/>
        </p:spPr>
        <p:txBody>
          <a:bodyPr/>
          <a:lstStyle/>
          <a:p>
            <a:pPr>
              <a:buFontTx/>
              <a:buNone/>
            </a:pPr>
            <a:r>
              <a:rPr lang="en-US" b="0" dirty="0"/>
              <a:t>Cisco Networking Academy Program</a:t>
            </a:r>
          </a:p>
          <a:p>
            <a:pPr>
              <a:buFontTx/>
              <a:buNone/>
            </a:pPr>
            <a:r>
              <a:rPr lang="en-US" b="0" dirty="0"/>
              <a:t>Cybersecurity Essentials</a:t>
            </a:r>
          </a:p>
          <a:p>
            <a:pPr marL="0" indent="0" algn="l" defTabSz="814388">
              <a:buNone/>
              <a:defRPr/>
            </a:pPr>
            <a:r>
              <a:rPr lang="en-US" sz="1200" b="0" dirty="0"/>
              <a:t>Chapter 3: Malware and Malicious Code</a:t>
            </a:r>
            <a:endParaRPr lang="en-US" sz="800" b="0" kern="0" dirty="0">
              <a:solidFill>
                <a:schemeClr val="bg1"/>
              </a:solidFill>
              <a:latin typeface="Arial" charset="0"/>
              <a:ea typeface="ＭＳ Ｐゴシック" charset="0"/>
              <a:cs typeface="ＭＳ Ｐゴシック" charset="0"/>
            </a:endParaRPr>
          </a:p>
          <a:p>
            <a:pPr>
              <a:buFontTx/>
              <a:buNone/>
            </a:pPr>
            <a:endParaRPr lang="en-GB" b="0" dirty="0"/>
          </a:p>
        </p:txBody>
      </p:sp>
    </p:spTree>
    <p:extLst>
      <p:ext uri="{BB962C8B-B14F-4D97-AF65-F5344CB8AC3E}">
        <p14:creationId xmlns:p14="http://schemas.microsoft.com/office/powerpoint/2010/main" val="216446126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26</a:t>
            </a:fld>
            <a:endParaRPr lang="en-U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endParaRPr lang="en-US" dirty="0"/>
          </a:p>
          <a:p>
            <a:pPr>
              <a:lnSpc>
                <a:spcPct val="80000"/>
              </a:lnSpc>
              <a:buFontTx/>
              <a:buNone/>
            </a:pPr>
            <a:endParaRPr lang="en-US" dirty="0"/>
          </a:p>
        </p:txBody>
      </p:sp>
    </p:spTree>
    <p:extLst>
      <p:ext uri="{BB962C8B-B14F-4D97-AF65-F5344CB8AC3E}">
        <p14:creationId xmlns:p14="http://schemas.microsoft.com/office/powerpoint/2010/main" val="230125244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27</a:t>
            </a:fld>
            <a:endParaRPr lang="en-U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endParaRPr lang="en-US" dirty="0"/>
          </a:p>
          <a:p>
            <a:pPr>
              <a:lnSpc>
                <a:spcPct val="80000"/>
              </a:lnSpc>
              <a:buFontTx/>
              <a:buNone/>
            </a:pPr>
            <a:endParaRPr lang="en-US" dirty="0"/>
          </a:p>
        </p:txBody>
      </p:sp>
    </p:spTree>
    <p:extLst>
      <p:ext uri="{BB962C8B-B14F-4D97-AF65-F5344CB8AC3E}">
        <p14:creationId xmlns:p14="http://schemas.microsoft.com/office/powerpoint/2010/main" val="340889655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28</a:t>
            </a:fld>
            <a:endParaRPr lang="en-U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endParaRPr lang="en-US" dirty="0"/>
          </a:p>
        </p:txBody>
      </p:sp>
    </p:spTree>
    <p:extLst>
      <p:ext uri="{BB962C8B-B14F-4D97-AF65-F5344CB8AC3E}">
        <p14:creationId xmlns:p14="http://schemas.microsoft.com/office/powerpoint/2010/main" val="179700484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29</a:t>
            </a:fld>
            <a:endParaRPr lang="en-U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endParaRPr lang="en-US" dirty="0"/>
          </a:p>
        </p:txBody>
      </p:sp>
    </p:spTree>
    <p:extLst>
      <p:ext uri="{BB962C8B-B14F-4D97-AF65-F5344CB8AC3E}">
        <p14:creationId xmlns:p14="http://schemas.microsoft.com/office/powerpoint/2010/main" val="25555682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11"/>
          <p:cNvSpPr>
            <a:spLocks noGrp="1" noChangeArrowheads="1"/>
          </p:cNvSpPr>
          <p:nvPr>
            <p:ph type="sldNum" sz="quarter" idx="5"/>
          </p:nvPr>
        </p:nvSpPr>
        <p:spPr/>
        <p:txBody>
          <a:bodyPr/>
          <a:lstStyle/>
          <a:p>
            <a:pPr>
              <a:defRPr/>
            </a:pPr>
            <a:fld id="{D897EDCD-494B-463B-94F5-50E6B57D71C3}" type="slidenum">
              <a:rPr lang="en-US" smtClean="0"/>
              <a:pPr>
                <a:defRPr/>
              </a:pPr>
              <a:t>3</a:t>
            </a:fld>
            <a:endParaRPr lang="en-US"/>
          </a:p>
        </p:txBody>
      </p:sp>
      <p:sp>
        <p:nvSpPr>
          <p:cNvPr id="17411" name="Rectangle 2"/>
          <p:cNvSpPr>
            <a:spLocks noGrp="1" noRot="1" noChangeAspect="1" noChangeArrowheads="1" noTextEdit="1"/>
          </p:cNvSpPr>
          <p:nvPr>
            <p:ph type="sldImg"/>
          </p:nvPr>
        </p:nvSpPr>
        <p:spPr>
          <a:ln/>
        </p:spPr>
      </p:sp>
      <p:sp>
        <p:nvSpPr>
          <p:cNvPr id="17412" name="Rectangle 3"/>
          <p:cNvSpPr>
            <a:spLocks noGrp="1" noChangeArrowheads="1"/>
          </p:cNvSpPr>
          <p:nvPr>
            <p:ph type="body" idx="1"/>
          </p:nvPr>
        </p:nvSpPr>
        <p:spPr>
          <a:xfrm>
            <a:off x="404813" y="4378325"/>
            <a:ext cx="6121400" cy="42529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algn="l" defTabSz="814388">
              <a:lnSpc>
                <a:spcPct val="90000"/>
              </a:lnSpc>
              <a:buNone/>
              <a:defRPr/>
            </a:pPr>
            <a:r>
              <a:rPr lang="en-US" sz="800" b="0" kern="0" dirty="0">
                <a:solidFill>
                  <a:schemeClr val="bg1"/>
                </a:solidFill>
                <a:latin typeface="Arial" charset="0"/>
                <a:ea typeface="ＭＳ Ｐゴシック" charset="0"/>
                <a:cs typeface="ＭＳ Ｐゴシック" charset="0"/>
              </a:rPr>
              <a:t>Cybersecurity Essentials v1.0 Planning Guide</a:t>
            </a:r>
          </a:p>
          <a:p>
            <a:pPr marL="0" indent="0" algn="l" defTabSz="814388">
              <a:lnSpc>
                <a:spcPct val="90000"/>
              </a:lnSpc>
              <a:buNone/>
              <a:defRPr/>
            </a:pPr>
            <a:r>
              <a:rPr lang="en-US" b="0" dirty="0">
                <a:solidFill>
                  <a:schemeClr val="bg1"/>
                </a:solidFill>
                <a:latin typeface="Arial" pitchFamily="34" charset="0"/>
                <a:cs typeface="Arial" pitchFamily="34" charset="0"/>
              </a:rPr>
              <a:t>Chapter 3: Malware and Malicious Code</a:t>
            </a:r>
            <a:endParaRPr lang="en-GB" dirty="0"/>
          </a:p>
        </p:txBody>
      </p:sp>
    </p:spTree>
    <p:extLst>
      <p:ext uri="{BB962C8B-B14F-4D97-AF65-F5344CB8AC3E}">
        <p14:creationId xmlns:p14="http://schemas.microsoft.com/office/powerpoint/2010/main" val="5518852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30</a:t>
            </a:fld>
            <a:endParaRPr lang="en-U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endParaRPr lang="en-US" dirty="0"/>
          </a:p>
        </p:txBody>
      </p:sp>
    </p:spTree>
    <p:extLst>
      <p:ext uri="{BB962C8B-B14F-4D97-AF65-F5344CB8AC3E}">
        <p14:creationId xmlns:p14="http://schemas.microsoft.com/office/powerpoint/2010/main" val="278609887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31</a:t>
            </a:fld>
            <a:endParaRPr lang="en-U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endParaRPr lang="en-US" dirty="0"/>
          </a:p>
        </p:txBody>
      </p:sp>
    </p:spTree>
    <p:extLst>
      <p:ext uri="{BB962C8B-B14F-4D97-AF65-F5344CB8AC3E}">
        <p14:creationId xmlns:p14="http://schemas.microsoft.com/office/powerpoint/2010/main" val="387450624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32</a:t>
            </a:fld>
            <a:endParaRPr lang="en-U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endParaRPr lang="en-US" dirty="0"/>
          </a:p>
        </p:txBody>
      </p:sp>
    </p:spTree>
    <p:extLst>
      <p:ext uri="{BB962C8B-B14F-4D97-AF65-F5344CB8AC3E}">
        <p14:creationId xmlns:p14="http://schemas.microsoft.com/office/powerpoint/2010/main" val="25386207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33</a:t>
            </a:fld>
            <a:endParaRPr lang="en-U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endParaRPr lang="en-US" dirty="0"/>
          </a:p>
        </p:txBody>
      </p:sp>
    </p:spTree>
    <p:extLst>
      <p:ext uri="{BB962C8B-B14F-4D97-AF65-F5344CB8AC3E}">
        <p14:creationId xmlns:p14="http://schemas.microsoft.com/office/powerpoint/2010/main" val="406531261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34</a:t>
            </a:fld>
            <a:endParaRPr lang="en-U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endParaRPr lang="en-US" dirty="0"/>
          </a:p>
        </p:txBody>
      </p:sp>
    </p:spTree>
    <p:extLst>
      <p:ext uri="{BB962C8B-B14F-4D97-AF65-F5344CB8AC3E}">
        <p14:creationId xmlns:p14="http://schemas.microsoft.com/office/powerpoint/2010/main" val="22999732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11"/>
          <p:cNvSpPr>
            <a:spLocks noGrp="1" noChangeArrowheads="1"/>
          </p:cNvSpPr>
          <p:nvPr>
            <p:ph type="sldNum" sz="quarter" idx="5"/>
          </p:nvPr>
        </p:nvSpPr>
        <p:spPr>
          <a:noFill/>
        </p:spPr>
        <p:txBody>
          <a:bodyPr/>
          <a:lstStyle/>
          <a:p>
            <a:fld id="{F602A389-8690-465F-BB28-DC61C90E42E7}" type="slidenum">
              <a:rPr lang="en-US" smtClean="0"/>
              <a:pPr/>
              <a:t>35</a:t>
            </a:fld>
            <a:endParaRPr lang="en-US" dirty="0"/>
          </a:p>
        </p:txBody>
      </p:sp>
      <p:sp>
        <p:nvSpPr>
          <p:cNvPr id="31747" name="Rectangle 2"/>
          <p:cNvSpPr>
            <a:spLocks noGrp="1" noRot="1" noChangeAspect="1" noChangeArrowheads="1" noTextEdit="1"/>
          </p:cNvSpPr>
          <p:nvPr>
            <p:ph type="sldImg"/>
          </p:nvPr>
        </p:nvSpPr>
        <p:spPr>
          <a:ln/>
        </p:spPr>
      </p:sp>
      <p:sp>
        <p:nvSpPr>
          <p:cNvPr id="31748" name="Rectangle 3"/>
          <p:cNvSpPr>
            <a:spLocks noGrp="1" noChangeArrowheads="1"/>
          </p:cNvSpPr>
          <p:nvPr>
            <p:ph type="body" idx="1"/>
          </p:nvPr>
        </p:nvSpPr>
        <p:spPr>
          <a:xfrm>
            <a:off x="404813" y="4378325"/>
            <a:ext cx="6121400" cy="4252913"/>
          </a:xfrm>
          <a:noFill/>
          <a:ln/>
        </p:spPr>
        <p:txBody>
          <a:bodyPr/>
          <a:lstStyle/>
          <a:p>
            <a:pPr>
              <a:buFontTx/>
              <a:buNone/>
            </a:pPr>
            <a:r>
              <a:rPr lang="en-US" b="0" dirty="0"/>
              <a:t>Cisco Networking Academy Program</a:t>
            </a:r>
          </a:p>
          <a:p>
            <a:pPr>
              <a:buFontTx/>
              <a:buNone/>
            </a:pPr>
            <a:r>
              <a:rPr lang="en-US" b="0" dirty="0"/>
              <a:t>Cybersecurity Essentials</a:t>
            </a:r>
          </a:p>
          <a:p>
            <a:pPr marL="0" indent="0" algn="l" defTabSz="814388">
              <a:buNone/>
              <a:defRPr/>
            </a:pPr>
            <a:r>
              <a:rPr lang="en-US" sz="1200" b="0" dirty="0"/>
              <a:t>Chapter 3: Malware and Malicious Code</a:t>
            </a:r>
            <a:endParaRPr lang="en-US" sz="800" b="0" kern="0" dirty="0">
              <a:solidFill>
                <a:schemeClr val="bg1"/>
              </a:solidFill>
              <a:latin typeface="Arial" charset="0"/>
              <a:ea typeface="ＭＳ Ｐゴシック" charset="0"/>
              <a:cs typeface="ＭＳ Ｐゴシック" charset="0"/>
            </a:endParaRPr>
          </a:p>
          <a:p>
            <a:pPr>
              <a:buFontTx/>
              <a:buNone/>
            </a:pPr>
            <a:endParaRPr lang="en-GB" b="0" dirty="0"/>
          </a:p>
        </p:txBody>
      </p:sp>
    </p:spTree>
    <p:extLst>
      <p:ext uri="{BB962C8B-B14F-4D97-AF65-F5344CB8AC3E}">
        <p14:creationId xmlns:p14="http://schemas.microsoft.com/office/powerpoint/2010/main" val="263336524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36</a:t>
            </a:fld>
            <a:endParaRPr lang="en-U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3.4.1 </a:t>
            </a:r>
            <a:r>
              <a:rPr lang="en-US" sz="1200" kern="1200" baseline="0" dirty="0">
                <a:solidFill>
                  <a:schemeClr val="tx1"/>
                </a:solidFill>
                <a:latin typeface="Arial" charset="0"/>
                <a:ea typeface="ＭＳ Ｐゴシック" charset="0"/>
                <a:cs typeface="ＭＳ Ｐゴシック" charset="0"/>
              </a:rPr>
              <a:t>- </a:t>
            </a:r>
            <a:r>
              <a:rPr lang="en-US" dirty="0">
                <a:latin typeface="Arial" charset="0"/>
              </a:rPr>
              <a:t>Summary</a:t>
            </a:r>
            <a:endParaRPr lang="en-US" dirty="0"/>
          </a:p>
        </p:txBody>
      </p:sp>
    </p:spTree>
    <p:extLst>
      <p:ext uri="{BB962C8B-B14F-4D97-AF65-F5344CB8AC3E}">
        <p14:creationId xmlns:p14="http://schemas.microsoft.com/office/powerpoint/2010/main" val="113082897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TextEdit="1"/>
          </p:cNvSpPr>
          <p:nvPr>
            <p:ph type="sldImg"/>
          </p:nvPr>
        </p:nvSpPr>
        <p:spPr>
          <a:ln/>
        </p:spPr>
      </p:sp>
      <p:sp>
        <p:nvSpPr>
          <p:cNvPr id="2969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 name="Slide Number Placeholder 3"/>
          <p:cNvSpPr>
            <a:spLocks noGrp="1"/>
          </p:cNvSpPr>
          <p:nvPr>
            <p:ph type="sldNum" sz="quarter" idx="5"/>
          </p:nvPr>
        </p:nvSpPr>
        <p:spPr/>
        <p:txBody>
          <a:bodyPr/>
          <a:lstStyle/>
          <a:p>
            <a:pPr>
              <a:defRPr/>
            </a:pPr>
            <a:fld id="{2AC3B40C-7774-46A0-8FD7-D0857136B166}" type="slidenum">
              <a:rPr lang="en-US" smtClean="0"/>
              <a:pPr>
                <a:defRPr/>
              </a:pPr>
              <a:t>38</a:t>
            </a:fld>
            <a:endParaRPr lang="en-US"/>
          </a:p>
        </p:txBody>
      </p:sp>
    </p:spTree>
    <p:extLst>
      <p:ext uri="{BB962C8B-B14F-4D97-AF65-F5344CB8AC3E}">
        <p14:creationId xmlns:p14="http://schemas.microsoft.com/office/powerpoint/2010/main" val="11809928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0A313ED8-785B-4D16-9B17-4143385249B9}" type="slidenum">
              <a:rPr lang="en-US" sz="800" b="0"/>
              <a:pPr algn="r"/>
              <a:t>4</a:t>
            </a:fld>
            <a:endParaRPr lang="en-US" sz="800" b="0"/>
          </a:p>
        </p:txBody>
      </p:sp>
      <p:sp>
        <p:nvSpPr>
          <p:cNvPr id="20483" name="Rectangle 2"/>
          <p:cNvSpPr>
            <a:spLocks noGrp="1" noRot="1" noChangeAspect="1" noChangeArrowheads="1" noTextEdit="1"/>
          </p:cNvSpPr>
          <p:nvPr>
            <p:ph type="sldImg"/>
          </p:nvPr>
        </p:nvSpPr>
        <p:spPr>
          <a:ln/>
        </p:spPr>
      </p:sp>
      <p:sp>
        <p:nvSpPr>
          <p:cNvPr id="204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p>
        </p:txBody>
      </p:sp>
    </p:spTree>
    <p:extLst>
      <p:ext uri="{BB962C8B-B14F-4D97-AF65-F5344CB8AC3E}">
        <p14:creationId xmlns:p14="http://schemas.microsoft.com/office/powerpoint/2010/main" val="37826605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0A313ED8-785B-4D16-9B17-4143385249B9}" type="slidenum">
              <a:rPr lang="en-US" sz="800" b="0"/>
              <a:pPr algn="r"/>
              <a:t>5</a:t>
            </a:fld>
            <a:endParaRPr lang="en-US" sz="800" b="0"/>
          </a:p>
        </p:txBody>
      </p:sp>
      <p:sp>
        <p:nvSpPr>
          <p:cNvPr id="20483" name="Rectangle 2"/>
          <p:cNvSpPr>
            <a:spLocks noGrp="1" noRot="1" noChangeAspect="1" noChangeArrowheads="1" noTextEdit="1"/>
          </p:cNvSpPr>
          <p:nvPr>
            <p:ph type="sldImg"/>
          </p:nvPr>
        </p:nvSpPr>
        <p:spPr>
          <a:ln/>
        </p:spPr>
      </p:sp>
      <p:sp>
        <p:nvSpPr>
          <p:cNvPr id="204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p>
        </p:txBody>
      </p:sp>
    </p:spTree>
    <p:extLst>
      <p:ext uri="{BB962C8B-B14F-4D97-AF65-F5344CB8AC3E}">
        <p14:creationId xmlns:p14="http://schemas.microsoft.com/office/powerpoint/2010/main" val="13869246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7" tIns="0" rIns="18817" bIns="0" anchor="b"/>
          <a:lstStyle>
            <a:lvl1pPr defTabSz="901700" eaLnBrk="0" hangingPunct="0">
              <a:defRPr sz="2400" b="1">
                <a:solidFill>
                  <a:schemeClr val="tx1"/>
                </a:solidFill>
                <a:latin typeface="Arial" charset="0"/>
                <a:cs typeface="Arial" charset="0"/>
              </a:defRPr>
            </a:lvl1pPr>
            <a:lvl2pPr marL="742950" indent="-285750" defTabSz="901700" eaLnBrk="0" hangingPunct="0">
              <a:defRPr sz="2400" b="1">
                <a:solidFill>
                  <a:schemeClr val="tx1"/>
                </a:solidFill>
                <a:latin typeface="Arial" charset="0"/>
                <a:cs typeface="Arial" charset="0"/>
              </a:defRPr>
            </a:lvl2pPr>
            <a:lvl3pPr marL="1143000" indent="-228600" defTabSz="901700" eaLnBrk="0" hangingPunct="0">
              <a:defRPr sz="2400" b="1">
                <a:solidFill>
                  <a:schemeClr val="tx1"/>
                </a:solidFill>
                <a:latin typeface="Arial" charset="0"/>
                <a:cs typeface="Arial" charset="0"/>
              </a:defRPr>
            </a:lvl3pPr>
            <a:lvl4pPr marL="1600200" indent="-228600" defTabSz="901700" eaLnBrk="0" hangingPunct="0">
              <a:defRPr sz="2400" b="1">
                <a:solidFill>
                  <a:schemeClr val="tx1"/>
                </a:solidFill>
                <a:latin typeface="Arial" charset="0"/>
                <a:cs typeface="Arial" charset="0"/>
              </a:defRPr>
            </a:lvl4pPr>
            <a:lvl5pPr marL="2057400" indent="-228600" defTabSz="901700" eaLnBrk="0" hangingPunct="0">
              <a:defRPr sz="2400" b="1">
                <a:solidFill>
                  <a:schemeClr val="tx1"/>
                </a:solidFill>
                <a:latin typeface="Arial" charset="0"/>
                <a:cs typeface="Arial" charset="0"/>
              </a:defRPr>
            </a:lvl5pPr>
            <a:lvl6pPr marL="2514600" indent="-228600" defTabSz="901700" eaLnBrk="0" fontAlgn="base" hangingPunct="0">
              <a:spcBef>
                <a:spcPct val="0"/>
              </a:spcBef>
              <a:spcAft>
                <a:spcPct val="0"/>
              </a:spcAft>
              <a:defRPr sz="2400" b="1">
                <a:solidFill>
                  <a:schemeClr val="tx1"/>
                </a:solidFill>
                <a:latin typeface="Arial" charset="0"/>
                <a:cs typeface="Arial" charset="0"/>
              </a:defRPr>
            </a:lvl6pPr>
            <a:lvl7pPr marL="2971800" indent="-228600" defTabSz="901700" eaLnBrk="0" fontAlgn="base" hangingPunct="0">
              <a:spcBef>
                <a:spcPct val="0"/>
              </a:spcBef>
              <a:spcAft>
                <a:spcPct val="0"/>
              </a:spcAft>
              <a:defRPr sz="2400" b="1">
                <a:solidFill>
                  <a:schemeClr val="tx1"/>
                </a:solidFill>
                <a:latin typeface="Arial" charset="0"/>
                <a:cs typeface="Arial" charset="0"/>
              </a:defRPr>
            </a:lvl7pPr>
            <a:lvl8pPr marL="3429000" indent="-228600" defTabSz="901700" eaLnBrk="0" fontAlgn="base" hangingPunct="0">
              <a:spcBef>
                <a:spcPct val="0"/>
              </a:spcBef>
              <a:spcAft>
                <a:spcPct val="0"/>
              </a:spcAft>
              <a:defRPr sz="2400" b="1">
                <a:solidFill>
                  <a:schemeClr val="tx1"/>
                </a:solidFill>
                <a:latin typeface="Arial" charset="0"/>
                <a:cs typeface="Arial" charset="0"/>
              </a:defRPr>
            </a:lvl8pPr>
            <a:lvl9pPr marL="3886200" indent="-228600" defTabSz="901700" eaLnBrk="0" fontAlgn="base" hangingPunct="0">
              <a:spcBef>
                <a:spcPct val="0"/>
              </a:spcBef>
              <a:spcAft>
                <a:spcPct val="0"/>
              </a:spcAft>
              <a:defRPr sz="2400" b="1">
                <a:solidFill>
                  <a:schemeClr val="tx1"/>
                </a:solidFill>
                <a:latin typeface="Arial" charset="0"/>
                <a:cs typeface="Arial" charset="0"/>
              </a:defRPr>
            </a:lvl9pPr>
          </a:lstStyle>
          <a:p>
            <a:pPr algn="r"/>
            <a:fld id="{ACE20BE7-F2F3-4E26-9454-50B18F790A4E}" type="slidenum">
              <a:rPr lang="en-US" sz="800" b="0">
                <a:ea typeface="ＭＳ Ｐゴシック" pitchFamily="34" charset="-128"/>
              </a:rPr>
              <a:pPr algn="r"/>
              <a:t>6</a:t>
            </a:fld>
            <a:endParaRPr lang="en-US" sz="800" b="0">
              <a:ea typeface="ＭＳ Ｐゴシック" pitchFamily="34" charset="-128"/>
            </a:endParaRPr>
          </a:p>
        </p:txBody>
      </p:sp>
      <p:sp>
        <p:nvSpPr>
          <p:cNvPr id="21507" name="Rectangle 2"/>
          <p:cNvSpPr>
            <a:spLocks noGrp="1" noRot="1" noChangeAspect="1" noChangeArrowheads="1" noTextEdit="1"/>
          </p:cNvSpPr>
          <p:nvPr>
            <p:ph type="sldImg"/>
          </p:nvPr>
        </p:nvSpPr>
        <p:spPr>
          <a:ln/>
        </p:spPr>
      </p:sp>
      <p:sp>
        <p:nvSpPr>
          <p:cNvPr id="215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p>
        </p:txBody>
      </p:sp>
    </p:spTree>
    <p:extLst>
      <p:ext uri="{BB962C8B-B14F-4D97-AF65-F5344CB8AC3E}">
        <p14:creationId xmlns:p14="http://schemas.microsoft.com/office/powerpoint/2010/main" val="17844004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7391C207-9349-46D5-9D89-8ADDA5014D1F}" type="slidenum">
              <a:rPr lang="en-US" sz="800" b="0"/>
              <a:pPr algn="r"/>
              <a:t>7</a:t>
            </a:fld>
            <a:endParaRPr lang="en-US" sz="800" b="0"/>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p>
        </p:txBody>
      </p:sp>
    </p:spTree>
    <p:extLst>
      <p:ext uri="{BB962C8B-B14F-4D97-AF65-F5344CB8AC3E}">
        <p14:creationId xmlns:p14="http://schemas.microsoft.com/office/powerpoint/2010/main" val="33684715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7391C207-9349-46D5-9D89-8ADDA5014D1F}" type="slidenum">
              <a:rPr lang="en-US" sz="800" b="0"/>
              <a:pPr algn="r"/>
              <a:t>8</a:t>
            </a:fld>
            <a:endParaRPr lang="en-US" sz="800" b="0"/>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endParaRPr lang="en-US" dirty="0">
              <a:latin typeface="Arial" charset="0"/>
            </a:endParaRPr>
          </a:p>
        </p:txBody>
      </p:sp>
    </p:spTree>
    <p:extLst>
      <p:ext uri="{BB962C8B-B14F-4D97-AF65-F5344CB8AC3E}">
        <p14:creationId xmlns:p14="http://schemas.microsoft.com/office/powerpoint/2010/main" val="8712724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7391C207-9349-46D5-9D89-8ADDA5014D1F}" type="slidenum">
              <a:rPr lang="en-US" sz="800" b="0"/>
              <a:pPr algn="r"/>
              <a:t>9</a:t>
            </a:fld>
            <a:endParaRPr lang="en-US" sz="800" b="0"/>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b="0" baseline="0" dirty="0">
                <a:latin typeface="Arial" charset="0"/>
              </a:rPr>
              <a:t>This slide can be used to foment class discussion. It should help the students to understand the opportunities to get involve in student competitions.</a:t>
            </a:r>
          </a:p>
        </p:txBody>
      </p:sp>
    </p:spTree>
    <p:extLst>
      <p:ext uri="{BB962C8B-B14F-4D97-AF65-F5344CB8AC3E}">
        <p14:creationId xmlns:p14="http://schemas.microsoft.com/office/powerpoint/2010/main" val="3008440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e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2" descr="PPt_CoverArt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893888"/>
            <a:ext cx="9140825" cy="2449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3"/>
          <p:cNvSpPr>
            <a:spLocks noChangeArrowheads="1"/>
          </p:cNvSpPr>
          <p:nvPr/>
        </p:nvSpPr>
        <p:spPr bwMode="auto">
          <a:xfrm>
            <a:off x="4498975" y="6670675"/>
            <a:ext cx="2347913"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2124" tIns="41061" rIns="82124" bIns="41061" anchor="b" anchorCtr="1">
            <a:spAutoFit/>
          </a:bodyPr>
          <a:lstStyle/>
          <a:p>
            <a:pPr algn="l" defTabSz="814388">
              <a:lnSpc>
                <a:spcPct val="100000"/>
              </a:lnSpc>
            </a:pPr>
            <a:r>
              <a:rPr lang="en-US" sz="700">
                <a:solidFill>
                  <a:srgbClr val="D3D3D3"/>
                </a:solidFill>
              </a:rPr>
              <a:t>© 2007 – 2010, Cisco Systems, Inc. All rights reserved.</a:t>
            </a:r>
          </a:p>
        </p:txBody>
      </p:sp>
      <p:sp>
        <p:nvSpPr>
          <p:cNvPr id="6" name="Rectangle 4"/>
          <p:cNvSpPr>
            <a:spLocks noChangeArrowheads="1"/>
          </p:cNvSpPr>
          <p:nvPr/>
        </p:nvSpPr>
        <p:spPr bwMode="auto">
          <a:xfrm>
            <a:off x="7123113" y="6672263"/>
            <a:ext cx="650875" cy="188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2124" tIns="41061" rIns="82124" bIns="41061" anchor="b">
            <a:spAutoFit/>
          </a:bodyPr>
          <a:lstStyle/>
          <a:p>
            <a:pPr algn="r" defTabSz="814388">
              <a:lnSpc>
                <a:spcPct val="100000"/>
              </a:lnSpc>
            </a:pPr>
            <a:r>
              <a:rPr lang="en-US" sz="700">
                <a:solidFill>
                  <a:srgbClr val="D3D3D3"/>
                </a:solidFill>
              </a:rPr>
              <a:t>Cisco Public</a:t>
            </a:r>
          </a:p>
        </p:txBody>
      </p:sp>
      <p:sp>
        <p:nvSpPr>
          <p:cNvPr id="7" name="Rectangle 5"/>
          <p:cNvSpPr>
            <a:spLocks noChangeArrowheads="1"/>
          </p:cNvSpPr>
          <p:nvPr/>
        </p:nvSpPr>
        <p:spPr bwMode="auto">
          <a:xfrm>
            <a:off x="193675" y="6562725"/>
            <a:ext cx="962025" cy="29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124" tIns="41061" rIns="82124" bIns="41061" anchor="b">
            <a:spAutoFit/>
          </a:bodyPr>
          <a:lstStyle/>
          <a:p>
            <a:pPr algn="l" defTabSz="814388">
              <a:lnSpc>
                <a:spcPct val="100000"/>
              </a:lnSpc>
            </a:pPr>
            <a:r>
              <a:rPr lang="en-US" sz="700" dirty="0">
                <a:solidFill>
                  <a:srgbClr val="D3D3D3"/>
                </a:solidFill>
              </a:rPr>
              <a:t>ITE PC v4.1</a:t>
            </a:r>
          </a:p>
          <a:p>
            <a:pPr algn="l" defTabSz="814388">
              <a:lnSpc>
                <a:spcPct val="100000"/>
              </a:lnSpc>
            </a:pPr>
            <a:r>
              <a:rPr lang="en-US" sz="700" dirty="0">
                <a:solidFill>
                  <a:srgbClr val="D3D3D3"/>
                </a:solidFill>
              </a:rPr>
              <a:t>Chapter 3</a:t>
            </a:r>
          </a:p>
        </p:txBody>
      </p:sp>
      <p:sp>
        <p:nvSpPr>
          <p:cNvPr id="8" name="Rectangle 6"/>
          <p:cNvSpPr>
            <a:spLocks noChangeArrowheads="1"/>
          </p:cNvSpPr>
          <p:nvPr/>
        </p:nvSpPr>
        <p:spPr bwMode="auto">
          <a:xfrm>
            <a:off x="8596313" y="6626225"/>
            <a:ext cx="320675" cy="23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2124" tIns="41061" rIns="82124" bIns="41061" anchor="b">
            <a:spAutoFit/>
          </a:bodyPr>
          <a:lstStyle/>
          <a:p>
            <a:pPr algn="r" defTabSz="814388">
              <a:lnSpc>
                <a:spcPct val="100000"/>
              </a:lnSpc>
            </a:pPr>
            <a:fld id="{DC7FBAF0-BCF5-8741-945F-3C6763791038}" type="slidenum">
              <a:rPr lang="en-US" sz="1000">
                <a:solidFill>
                  <a:srgbClr val="D3D3D3"/>
                </a:solidFill>
              </a:rPr>
              <a:pPr algn="r" defTabSz="814388">
                <a:lnSpc>
                  <a:spcPct val="100000"/>
                </a:lnSpc>
              </a:pPr>
              <a:t>‹#›</a:t>
            </a:fld>
            <a:endParaRPr lang="en-US" sz="1000">
              <a:solidFill>
                <a:srgbClr val="D3D3D3"/>
              </a:solidFill>
            </a:endParaRPr>
          </a:p>
        </p:txBody>
      </p:sp>
      <p:pic>
        <p:nvPicPr>
          <p:cNvPr id="9" name="Picture 9" descr="Cisco_NewLogo"/>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5483225" y="5940425"/>
            <a:ext cx="3354388" cy="474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10" descr="Cisc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6063" y="119063"/>
            <a:ext cx="1171575" cy="904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90247" name="Rectangle 7"/>
          <p:cNvSpPr>
            <a:spLocks noGrp="1" noChangeArrowheads="1"/>
          </p:cNvSpPr>
          <p:nvPr>
            <p:ph type="ctrTitle"/>
          </p:nvPr>
        </p:nvSpPr>
        <p:spPr bwMode="white">
          <a:xfrm>
            <a:off x="311150" y="2671763"/>
            <a:ext cx="3768725" cy="830262"/>
          </a:xfrm>
          <a:ln/>
        </p:spPr>
        <p:txBody>
          <a:bodyPr anchor="ctr"/>
          <a:lstStyle>
            <a:lvl1pPr>
              <a:defRPr sz="3000" b="0">
                <a:solidFill>
                  <a:srgbClr val="FFFFFF"/>
                </a:solidFill>
              </a:defRPr>
            </a:lvl1pPr>
          </a:lstStyle>
          <a:p>
            <a:r>
              <a:rPr lang="en-US"/>
              <a:t>Click To Edit Master Title Style</a:t>
            </a:r>
          </a:p>
        </p:txBody>
      </p:sp>
      <p:sp>
        <p:nvSpPr>
          <p:cNvPr id="1290248" name="Rectangle 8"/>
          <p:cNvSpPr>
            <a:spLocks noGrp="1" noChangeArrowheads="1"/>
          </p:cNvSpPr>
          <p:nvPr>
            <p:ph type="subTitle" idx="1" hasCustomPrompt="1"/>
          </p:nvPr>
        </p:nvSpPr>
        <p:spPr>
          <a:xfrm>
            <a:off x="311150" y="4672013"/>
            <a:ext cx="4103688" cy="658812"/>
          </a:xfrm>
          <a:ln/>
        </p:spPr>
        <p:txBody>
          <a:bodyPr/>
          <a:lstStyle>
            <a:lvl1pPr marL="0" indent="0">
              <a:lnSpc>
                <a:spcPct val="90000"/>
              </a:lnSpc>
              <a:buFont typeface="Wingdings" pitchFamily="2" charset="2"/>
              <a:buNone/>
              <a:defRPr sz="2000" b="1">
                <a:solidFill>
                  <a:schemeClr val="bg2"/>
                </a:solidFill>
              </a:defRPr>
            </a:lvl1pPr>
          </a:lstStyle>
          <a:p>
            <a:r>
              <a:rPr lang="en-US" dirty="0">
                <a:latin typeface="Arial" charset="0"/>
              </a:rPr>
              <a:t>Cybersecurity Essentials v1.0</a:t>
            </a:r>
            <a:endParaRPr lang="en-US" dirty="0"/>
          </a:p>
        </p:txBody>
      </p:sp>
    </p:spTree>
    <p:extLst>
      <p:ext uri="{BB962C8B-B14F-4D97-AF65-F5344CB8AC3E}">
        <p14:creationId xmlns:p14="http://schemas.microsoft.com/office/powerpoint/2010/main" val="38540273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875252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65925" y="798513"/>
            <a:ext cx="2035175" cy="47879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55638" y="798513"/>
            <a:ext cx="5957887" cy="47879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676633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55638" y="798513"/>
            <a:ext cx="8145462" cy="838200"/>
          </a:xfrm>
        </p:spPr>
        <p:txBody>
          <a:bodyPr/>
          <a:lstStyle/>
          <a:p>
            <a:r>
              <a:rPr lang="en-US"/>
              <a:t>Click to edit Master title style</a:t>
            </a:r>
          </a:p>
        </p:txBody>
      </p:sp>
      <p:sp>
        <p:nvSpPr>
          <p:cNvPr id="3" name="Table Placeholder 2"/>
          <p:cNvSpPr>
            <a:spLocks noGrp="1"/>
          </p:cNvSpPr>
          <p:nvPr>
            <p:ph type="tbl" idx="1"/>
          </p:nvPr>
        </p:nvSpPr>
        <p:spPr>
          <a:xfrm>
            <a:off x="655638" y="2014538"/>
            <a:ext cx="7940675" cy="3571875"/>
          </a:xfrm>
        </p:spPr>
        <p:txBody>
          <a:bodyPr/>
          <a:lstStyle/>
          <a:p>
            <a:pPr lvl="0"/>
            <a:endParaRPr lang="en-US" noProof="0" dirty="0"/>
          </a:p>
        </p:txBody>
      </p:sp>
    </p:spTree>
    <p:extLst>
      <p:ext uri="{BB962C8B-B14F-4D97-AF65-F5344CB8AC3E}">
        <p14:creationId xmlns:p14="http://schemas.microsoft.com/office/powerpoint/2010/main" val="396974812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8" descr="PPt_4face_021208.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911350"/>
            <a:ext cx="9144000" cy="2432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278"/>
          <p:cNvSpPr>
            <a:spLocks noChangeArrowheads="1"/>
          </p:cNvSpPr>
          <p:nvPr/>
        </p:nvSpPr>
        <p:spPr bwMode="auto">
          <a:xfrm>
            <a:off x="4498975" y="6672263"/>
            <a:ext cx="2022475" cy="188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2124" tIns="41061" rIns="82124" bIns="41061" anchor="b" anchorCtr="1">
            <a:spAutoFit/>
          </a:bodyPr>
          <a:lstStyle/>
          <a:p>
            <a:pPr algn="l" defTabSz="814388">
              <a:lnSpc>
                <a:spcPct val="100000"/>
              </a:lnSpc>
            </a:pPr>
            <a:r>
              <a:rPr lang="en-US" sz="700">
                <a:solidFill>
                  <a:srgbClr val="D3D3D3"/>
                </a:solidFill>
              </a:rPr>
              <a:t>© 2008 Cisco Systems, Inc. All rights reserved.</a:t>
            </a:r>
          </a:p>
        </p:txBody>
      </p:sp>
      <p:sp>
        <p:nvSpPr>
          <p:cNvPr id="6" name="Rectangle 279"/>
          <p:cNvSpPr>
            <a:spLocks noChangeArrowheads="1"/>
          </p:cNvSpPr>
          <p:nvPr/>
        </p:nvSpPr>
        <p:spPr bwMode="auto">
          <a:xfrm>
            <a:off x="6896100" y="6672263"/>
            <a:ext cx="877888" cy="188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2124" tIns="41061" rIns="82124" bIns="41061" anchor="b">
            <a:spAutoFit/>
          </a:bodyPr>
          <a:lstStyle/>
          <a:p>
            <a:pPr algn="r" defTabSz="814388">
              <a:lnSpc>
                <a:spcPct val="100000"/>
              </a:lnSpc>
            </a:pPr>
            <a:r>
              <a:rPr lang="en-US" sz="700">
                <a:solidFill>
                  <a:srgbClr val="D3D3D3"/>
                </a:solidFill>
              </a:rPr>
              <a:t>Cisco Confidential</a:t>
            </a:r>
          </a:p>
        </p:txBody>
      </p:sp>
      <p:sp>
        <p:nvSpPr>
          <p:cNvPr id="7" name="Rectangle 280"/>
          <p:cNvSpPr>
            <a:spLocks noChangeArrowheads="1"/>
          </p:cNvSpPr>
          <p:nvPr/>
        </p:nvSpPr>
        <p:spPr bwMode="auto">
          <a:xfrm>
            <a:off x="193675" y="6672263"/>
            <a:ext cx="962025" cy="188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124" tIns="41061" rIns="82124" bIns="41061" anchor="b">
            <a:spAutoFit/>
          </a:bodyPr>
          <a:lstStyle/>
          <a:p>
            <a:pPr algn="l" defTabSz="814388">
              <a:lnSpc>
                <a:spcPct val="100000"/>
              </a:lnSpc>
            </a:pPr>
            <a:r>
              <a:rPr lang="en-US" sz="700">
                <a:solidFill>
                  <a:srgbClr val="D3D3D3"/>
                </a:solidFill>
              </a:rPr>
              <a:t>Presentation_ID</a:t>
            </a:r>
          </a:p>
        </p:txBody>
      </p:sp>
      <p:sp>
        <p:nvSpPr>
          <p:cNvPr id="8" name="Rectangle 281"/>
          <p:cNvSpPr>
            <a:spLocks noChangeArrowheads="1"/>
          </p:cNvSpPr>
          <p:nvPr/>
        </p:nvSpPr>
        <p:spPr bwMode="auto">
          <a:xfrm>
            <a:off x="8596313" y="6626225"/>
            <a:ext cx="320675" cy="23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2124" tIns="41061" rIns="82124" bIns="41061" anchor="b">
            <a:spAutoFit/>
          </a:bodyPr>
          <a:lstStyle/>
          <a:p>
            <a:pPr algn="r" defTabSz="814388">
              <a:lnSpc>
                <a:spcPct val="100000"/>
              </a:lnSpc>
            </a:pPr>
            <a:fld id="{7F1BC4EF-034A-F647-AA58-B71D58802FDB}" type="slidenum">
              <a:rPr lang="en-US" sz="1000">
                <a:solidFill>
                  <a:srgbClr val="D3D3D3"/>
                </a:solidFill>
              </a:rPr>
              <a:pPr algn="r" defTabSz="814388">
                <a:lnSpc>
                  <a:spcPct val="100000"/>
                </a:lnSpc>
              </a:pPr>
              <a:t>‹#›</a:t>
            </a:fld>
            <a:endParaRPr lang="en-US" sz="1000">
              <a:solidFill>
                <a:srgbClr val="D3D3D3"/>
              </a:solidFill>
            </a:endParaRPr>
          </a:p>
        </p:txBody>
      </p:sp>
      <p:pic>
        <p:nvPicPr>
          <p:cNvPr id="9" name="Picture 331" descr="Cisco_NewLogo"/>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5483225" y="5940425"/>
            <a:ext cx="3354388" cy="474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333" descr="Cisc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6063" y="119063"/>
            <a:ext cx="1171575" cy="904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9873" name="Rectangle 209"/>
          <p:cNvSpPr>
            <a:spLocks noGrp="1" noChangeArrowheads="1"/>
          </p:cNvSpPr>
          <p:nvPr>
            <p:ph type="ctrTitle"/>
          </p:nvPr>
        </p:nvSpPr>
        <p:spPr bwMode="white">
          <a:xfrm>
            <a:off x="311150" y="2671763"/>
            <a:ext cx="3768725" cy="830262"/>
          </a:xfrm>
          <a:ln/>
        </p:spPr>
        <p:txBody>
          <a:bodyPr anchor="ctr"/>
          <a:lstStyle>
            <a:lvl1pPr>
              <a:defRPr sz="3000" b="0">
                <a:solidFill>
                  <a:srgbClr val="FFFFFF"/>
                </a:solidFill>
              </a:defRPr>
            </a:lvl1pPr>
          </a:lstStyle>
          <a:p>
            <a:r>
              <a:rPr lang="en-US"/>
              <a:t>Click to edit Master title style</a:t>
            </a:r>
          </a:p>
        </p:txBody>
      </p:sp>
      <p:sp>
        <p:nvSpPr>
          <p:cNvPr id="369874" name="Rectangle 210"/>
          <p:cNvSpPr>
            <a:spLocks noGrp="1" noChangeArrowheads="1"/>
          </p:cNvSpPr>
          <p:nvPr>
            <p:ph type="subTitle" idx="1" hasCustomPrompt="1"/>
          </p:nvPr>
        </p:nvSpPr>
        <p:spPr>
          <a:xfrm>
            <a:off x="311150" y="4672013"/>
            <a:ext cx="4103688" cy="658812"/>
          </a:xfrm>
          <a:ln/>
        </p:spPr>
        <p:txBody>
          <a:bodyPr/>
          <a:lstStyle>
            <a:lvl1pPr marL="0" indent="0">
              <a:lnSpc>
                <a:spcPct val="90000"/>
              </a:lnSpc>
              <a:buFont typeface="Wingdings" pitchFamily="2" charset="2"/>
              <a:buNone/>
              <a:defRPr sz="2000" b="1">
                <a:solidFill>
                  <a:schemeClr val="bg2"/>
                </a:solidFill>
              </a:defRPr>
            </a:lvl1pPr>
          </a:lstStyle>
          <a:p>
            <a:r>
              <a:rPr lang="en-US" dirty="0">
                <a:latin typeface="Arial" charset="0"/>
              </a:rPr>
              <a:t>Cybersecurity Essentials v1.0</a:t>
            </a:r>
            <a:endParaRPr lang="en-US" dirty="0"/>
          </a:p>
        </p:txBody>
      </p:sp>
    </p:spTree>
    <p:extLst>
      <p:ext uri="{BB962C8B-B14F-4D97-AF65-F5344CB8AC3E}">
        <p14:creationId xmlns:p14="http://schemas.microsoft.com/office/powerpoint/2010/main" val="8848856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6104739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332285175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55638" y="2014538"/>
            <a:ext cx="3894137" cy="35718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02175" y="2014538"/>
            <a:ext cx="3894138" cy="35718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4923193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6437391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4084824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085695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55638" y="702293"/>
            <a:ext cx="8145462" cy="838200"/>
          </a:xfrm>
        </p:spPr>
        <p:txBody>
          <a:bodyPr/>
          <a:lstStyle/>
          <a:p>
            <a:r>
              <a:rPr lang="en-US"/>
              <a:t>Click to edit Master title style</a:t>
            </a:r>
          </a:p>
        </p:txBody>
      </p:sp>
      <p:sp>
        <p:nvSpPr>
          <p:cNvPr id="3" name="Content Placeholder 2"/>
          <p:cNvSpPr>
            <a:spLocks noGrp="1"/>
          </p:cNvSpPr>
          <p:nvPr>
            <p:ph idx="1"/>
          </p:nvPr>
        </p:nvSpPr>
        <p:spPr>
          <a:xfrm>
            <a:off x="655638" y="1687390"/>
            <a:ext cx="7940675" cy="47207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6097551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85425332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413749116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9862915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65925" y="798513"/>
            <a:ext cx="2035175" cy="47879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55638" y="798513"/>
            <a:ext cx="5957887" cy="47879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316079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7811502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55638" y="2014538"/>
            <a:ext cx="3894137" cy="35718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02175" y="2014538"/>
            <a:ext cx="3894138" cy="35718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389473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002792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883690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48584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7749952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2919012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image" Target="../media/image5.png"/><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55638" y="798513"/>
            <a:ext cx="8145462"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82124" tIns="41061" rIns="82124" bIns="41061" numCol="1" anchor="b" anchorCtr="0" compatLnSpc="1">
            <a:prstTxWarp prst="textNoShape">
              <a:avLst/>
            </a:prstTxWarp>
          </a:bodyPr>
          <a:lstStyle/>
          <a:p>
            <a:pPr lvl="0"/>
            <a:r>
              <a:rPr lang="en-US"/>
              <a:t>Slide Title</a:t>
            </a:r>
          </a:p>
        </p:txBody>
      </p:sp>
      <p:sp>
        <p:nvSpPr>
          <p:cNvPr id="1027" name="Rectangle 4"/>
          <p:cNvSpPr>
            <a:spLocks noChangeArrowheads="1"/>
          </p:cNvSpPr>
          <p:nvPr/>
        </p:nvSpPr>
        <p:spPr bwMode="auto">
          <a:xfrm>
            <a:off x="193675" y="6562725"/>
            <a:ext cx="962025" cy="29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124" tIns="41061" rIns="82124" bIns="41061" anchor="b">
            <a:spAutoFit/>
          </a:bodyPr>
          <a:lstStyle/>
          <a:p>
            <a:pPr algn="l" defTabSz="814388">
              <a:lnSpc>
                <a:spcPct val="100000"/>
              </a:lnSpc>
            </a:pPr>
            <a:r>
              <a:rPr lang="en-US" sz="700" dirty="0">
                <a:solidFill>
                  <a:srgbClr val="D3D3D3"/>
                </a:solidFill>
              </a:rPr>
              <a:t>ITE PC v4.1</a:t>
            </a:r>
          </a:p>
          <a:p>
            <a:pPr algn="l" defTabSz="814388">
              <a:lnSpc>
                <a:spcPct val="100000"/>
              </a:lnSpc>
            </a:pPr>
            <a:r>
              <a:rPr lang="en-US" sz="700" dirty="0">
                <a:solidFill>
                  <a:srgbClr val="D3D3D3"/>
                </a:solidFill>
              </a:rPr>
              <a:t>Chapter 3</a:t>
            </a:r>
          </a:p>
        </p:txBody>
      </p:sp>
      <p:sp>
        <p:nvSpPr>
          <p:cNvPr id="1028" name="Rectangle 5"/>
          <p:cNvSpPr>
            <a:spLocks noChangeArrowheads="1"/>
          </p:cNvSpPr>
          <p:nvPr/>
        </p:nvSpPr>
        <p:spPr bwMode="auto">
          <a:xfrm>
            <a:off x="8596313" y="6626225"/>
            <a:ext cx="320675" cy="23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2124" tIns="41061" rIns="82124" bIns="41061" anchor="b">
            <a:spAutoFit/>
          </a:bodyPr>
          <a:lstStyle/>
          <a:p>
            <a:pPr algn="r" defTabSz="814388">
              <a:lnSpc>
                <a:spcPct val="100000"/>
              </a:lnSpc>
            </a:pPr>
            <a:fld id="{28856D66-2D7E-BA44-8BF8-F720D8CAD36C}" type="slidenum">
              <a:rPr lang="en-US" sz="1000">
                <a:solidFill>
                  <a:srgbClr val="D3D3D3"/>
                </a:solidFill>
              </a:rPr>
              <a:pPr algn="r" defTabSz="814388">
                <a:lnSpc>
                  <a:spcPct val="100000"/>
                </a:lnSpc>
              </a:pPr>
              <a:t>‹#›</a:t>
            </a:fld>
            <a:endParaRPr lang="en-US" sz="1000">
              <a:solidFill>
                <a:srgbClr val="D3D3D3"/>
              </a:solidFill>
            </a:endParaRPr>
          </a:p>
        </p:txBody>
      </p:sp>
      <p:sp>
        <p:nvSpPr>
          <p:cNvPr id="1029" name="Rectangle 6"/>
          <p:cNvSpPr>
            <a:spLocks noGrp="1" noChangeArrowheads="1"/>
          </p:cNvSpPr>
          <p:nvPr>
            <p:ph type="body" idx="1"/>
          </p:nvPr>
        </p:nvSpPr>
        <p:spPr bwMode="auto">
          <a:xfrm>
            <a:off x="636398" y="2078328"/>
            <a:ext cx="7940675" cy="39506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82124" tIns="41061" rIns="82124" bIns="41061" numCol="1" anchor="t" anchorCtr="0" compatLnSpc="1">
            <a:prstTxWarp prst="textNoShape">
              <a:avLst/>
            </a:prstTxWarp>
          </a:bodyPr>
          <a:lstStyle/>
          <a:p>
            <a:pPr lvl="0"/>
            <a:r>
              <a:rPr lang="en-US"/>
              <a:t>Body Text</a:t>
            </a:r>
          </a:p>
          <a:p>
            <a:pPr lvl="1"/>
            <a:r>
              <a:rPr lang="en-US"/>
              <a:t>Second Level</a:t>
            </a:r>
          </a:p>
          <a:p>
            <a:pPr lvl="2"/>
            <a:r>
              <a:rPr lang="en-US"/>
              <a:t>Third Level</a:t>
            </a:r>
          </a:p>
          <a:p>
            <a:pPr lvl="3"/>
            <a:r>
              <a:rPr lang="en-US"/>
              <a:t>Fourth Level</a:t>
            </a:r>
          </a:p>
          <a:p>
            <a:pPr lvl="4"/>
            <a:r>
              <a:rPr lang="en-US"/>
              <a:t>Fifth Level</a:t>
            </a:r>
          </a:p>
        </p:txBody>
      </p:sp>
      <p:pic>
        <p:nvPicPr>
          <p:cNvPr id="1030" name="Picture 7" descr="PPt_TopBand_Artwork"/>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9140825"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1" name="Rectangle 8"/>
          <p:cNvSpPr>
            <a:spLocks noChangeArrowheads="1"/>
          </p:cNvSpPr>
          <p:nvPr/>
        </p:nvSpPr>
        <p:spPr bwMode="auto">
          <a:xfrm>
            <a:off x="4498975" y="6670675"/>
            <a:ext cx="2347913"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2124" tIns="41061" rIns="82124" bIns="41061" anchor="b" anchorCtr="1">
            <a:spAutoFit/>
          </a:bodyPr>
          <a:lstStyle/>
          <a:p>
            <a:pPr algn="l" defTabSz="814388">
              <a:lnSpc>
                <a:spcPct val="100000"/>
              </a:lnSpc>
            </a:pPr>
            <a:r>
              <a:rPr lang="en-US" sz="700">
                <a:solidFill>
                  <a:srgbClr val="D3D3D3"/>
                </a:solidFill>
              </a:rPr>
              <a:t>© 2007 – 2010, Cisco Systems, Inc. All rights reserved.</a:t>
            </a:r>
          </a:p>
        </p:txBody>
      </p:sp>
      <p:sp>
        <p:nvSpPr>
          <p:cNvPr id="1032" name="Rectangle 9"/>
          <p:cNvSpPr>
            <a:spLocks noChangeArrowheads="1"/>
          </p:cNvSpPr>
          <p:nvPr/>
        </p:nvSpPr>
        <p:spPr bwMode="auto">
          <a:xfrm>
            <a:off x="7123113" y="6672263"/>
            <a:ext cx="650875" cy="188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2124" tIns="41061" rIns="82124" bIns="41061" anchor="b">
            <a:spAutoFit/>
          </a:bodyPr>
          <a:lstStyle/>
          <a:p>
            <a:pPr algn="r" defTabSz="814388">
              <a:lnSpc>
                <a:spcPct val="100000"/>
              </a:lnSpc>
            </a:pPr>
            <a:r>
              <a:rPr lang="en-US" sz="700">
                <a:solidFill>
                  <a:srgbClr val="D3D3D3"/>
                </a:solidFill>
              </a:rPr>
              <a:t>Cisco Public</a:t>
            </a:r>
          </a:p>
        </p:txBody>
      </p:sp>
    </p:spTree>
  </p:cSld>
  <p:clrMap bg1="lt1" tx1="dk1" bg2="lt2" tx2="dk2" accent1="accent1" accent2="accent2" accent3="accent3" accent4="accent4" accent5="accent5" accent6="accent6" hlink="hlink" folHlink="folHlink"/>
  <p:sldLayoutIdLst>
    <p:sldLayoutId id="2147484055" r:id="rId1"/>
    <p:sldLayoutId id="2147484034" r:id="rId2"/>
    <p:sldLayoutId id="2147484035" r:id="rId3"/>
    <p:sldLayoutId id="2147484036" r:id="rId4"/>
    <p:sldLayoutId id="2147484037" r:id="rId5"/>
    <p:sldLayoutId id="2147484038" r:id="rId6"/>
    <p:sldLayoutId id="2147484039" r:id="rId7"/>
    <p:sldLayoutId id="2147484040" r:id="rId8"/>
    <p:sldLayoutId id="2147484041" r:id="rId9"/>
    <p:sldLayoutId id="2147484042" r:id="rId10"/>
    <p:sldLayoutId id="2147484043" r:id="rId11"/>
    <p:sldLayoutId id="2147484044" r:id="rId12"/>
  </p:sldLayoutIdLst>
  <p:txStyles>
    <p:titleStyle>
      <a:lvl1pPr algn="l" defTabSz="814388" rtl="0" eaLnBrk="0" fontAlgn="base" hangingPunct="0">
        <a:lnSpc>
          <a:spcPct val="90000"/>
        </a:lnSpc>
        <a:spcBef>
          <a:spcPct val="0"/>
        </a:spcBef>
        <a:spcAft>
          <a:spcPct val="0"/>
        </a:spcAft>
        <a:defRPr sz="3200" b="1">
          <a:solidFill>
            <a:srgbClr val="708CA1"/>
          </a:solidFill>
          <a:latin typeface="+mj-lt"/>
          <a:ea typeface="ＭＳ Ｐゴシック" charset="0"/>
          <a:cs typeface="ＭＳ Ｐゴシック" charset="0"/>
        </a:defRPr>
      </a:lvl1pPr>
      <a:lvl2pPr algn="l" defTabSz="814388" rtl="0" eaLnBrk="0" fontAlgn="base" hangingPunct="0">
        <a:lnSpc>
          <a:spcPct val="90000"/>
        </a:lnSpc>
        <a:spcBef>
          <a:spcPct val="0"/>
        </a:spcBef>
        <a:spcAft>
          <a:spcPct val="0"/>
        </a:spcAft>
        <a:defRPr sz="3200" b="1">
          <a:solidFill>
            <a:srgbClr val="708CA1"/>
          </a:solidFill>
          <a:latin typeface="Arial" charset="0"/>
          <a:ea typeface="ＭＳ Ｐゴシック" charset="0"/>
          <a:cs typeface="ＭＳ Ｐゴシック" charset="0"/>
        </a:defRPr>
      </a:lvl2pPr>
      <a:lvl3pPr algn="l" defTabSz="814388" rtl="0" eaLnBrk="0" fontAlgn="base" hangingPunct="0">
        <a:lnSpc>
          <a:spcPct val="90000"/>
        </a:lnSpc>
        <a:spcBef>
          <a:spcPct val="0"/>
        </a:spcBef>
        <a:spcAft>
          <a:spcPct val="0"/>
        </a:spcAft>
        <a:defRPr sz="3200" b="1">
          <a:solidFill>
            <a:srgbClr val="708CA1"/>
          </a:solidFill>
          <a:latin typeface="Arial" charset="0"/>
          <a:ea typeface="ＭＳ Ｐゴシック" charset="0"/>
          <a:cs typeface="ＭＳ Ｐゴシック" charset="0"/>
        </a:defRPr>
      </a:lvl3pPr>
      <a:lvl4pPr algn="l" defTabSz="814388" rtl="0" eaLnBrk="0" fontAlgn="base" hangingPunct="0">
        <a:lnSpc>
          <a:spcPct val="90000"/>
        </a:lnSpc>
        <a:spcBef>
          <a:spcPct val="0"/>
        </a:spcBef>
        <a:spcAft>
          <a:spcPct val="0"/>
        </a:spcAft>
        <a:defRPr sz="3200" b="1">
          <a:solidFill>
            <a:srgbClr val="708CA1"/>
          </a:solidFill>
          <a:latin typeface="Arial" charset="0"/>
          <a:ea typeface="ＭＳ Ｐゴシック" charset="0"/>
          <a:cs typeface="ＭＳ Ｐゴシック" charset="0"/>
        </a:defRPr>
      </a:lvl4pPr>
      <a:lvl5pPr algn="l" defTabSz="814388" rtl="0" eaLnBrk="0" fontAlgn="base" hangingPunct="0">
        <a:lnSpc>
          <a:spcPct val="90000"/>
        </a:lnSpc>
        <a:spcBef>
          <a:spcPct val="0"/>
        </a:spcBef>
        <a:spcAft>
          <a:spcPct val="0"/>
        </a:spcAft>
        <a:defRPr sz="3200" b="1">
          <a:solidFill>
            <a:srgbClr val="708CA1"/>
          </a:solidFill>
          <a:latin typeface="Arial" charset="0"/>
          <a:ea typeface="ＭＳ Ｐゴシック" charset="0"/>
          <a:cs typeface="ＭＳ Ｐゴシック" charset="0"/>
        </a:defRPr>
      </a:lvl5pPr>
      <a:lvl6pPr marL="457200" algn="l" defTabSz="814388" rtl="0" fontAlgn="base">
        <a:lnSpc>
          <a:spcPct val="90000"/>
        </a:lnSpc>
        <a:spcBef>
          <a:spcPct val="0"/>
        </a:spcBef>
        <a:spcAft>
          <a:spcPct val="0"/>
        </a:spcAft>
        <a:defRPr sz="3200" b="1">
          <a:solidFill>
            <a:srgbClr val="708CA1"/>
          </a:solidFill>
          <a:latin typeface="Arial" charset="0"/>
        </a:defRPr>
      </a:lvl6pPr>
      <a:lvl7pPr marL="914400" algn="l" defTabSz="814388" rtl="0" fontAlgn="base">
        <a:lnSpc>
          <a:spcPct val="90000"/>
        </a:lnSpc>
        <a:spcBef>
          <a:spcPct val="0"/>
        </a:spcBef>
        <a:spcAft>
          <a:spcPct val="0"/>
        </a:spcAft>
        <a:defRPr sz="3200" b="1">
          <a:solidFill>
            <a:srgbClr val="708CA1"/>
          </a:solidFill>
          <a:latin typeface="Arial" charset="0"/>
        </a:defRPr>
      </a:lvl7pPr>
      <a:lvl8pPr marL="1371600" algn="l" defTabSz="814388" rtl="0" fontAlgn="base">
        <a:lnSpc>
          <a:spcPct val="90000"/>
        </a:lnSpc>
        <a:spcBef>
          <a:spcPct val="0"/>
        </a:spcBef>
        <a:spcAft>
          <a:spcPct val="0"/>
        </a:spcAft>
        <a:defRPr sz="3200" b="1">
          <a:solidFill>
            <a:srgbClr val="708CA1"/>
          </a:solidFill>
          <a:latin typeface="Arial" charset="0"/>
        </a:defRPr>
      </a:lvl8pPr>
      <a:lvl9pPr marL="1828800" algn="l" defTabSz="814388" rtl="0" fontAlgn="base">
        <a:lnSpc>
          <a:spcPct val="90000"/>
        </a:lnSpc>
        <a:spcBef>
          <a:spcPct val="0"/>
        </a:spcBef>
        <a:spcAft>
          <a:spcPct val="0"/>
        </a:spcAft>
        <a:defRPr sz="3200" b="1">
          <a:solidFill>
            <a:srgbClr val="708CA1"/>
          </a:solidFill>
          <a:latin typeface="Arial" charset="0"/>
        </a:defRPr>
      </a:lvl9pPr>
    </p:titleStyle>
    <p:bodyStyle>
      <a:lvl1pPr marL="236538" indent="-236538" algn="l" defTabSz="814388" rtl="0" eaLnBrk="0" fontAlgn="base" hangingPunct="0">
        <a:lnSpc>
          <a:spcPct val="95000"/>
        </a:lnSpc>
        <a:spcBef>
          <a:spcPct val="50000"/>
        </a:spcBef>
        <a:spcAft>
          <a:spcPct val="0"/>
        </a:spcAft>
        <a:buClr>
          <a:srgbClr val="708CA1"/>
        </a:buClr>
        <a:buFont typeface="Wingdings" charset="0"/>
        <a:buChar char="§"/>
        <a:defRPr sz="2400">
          <a:solidFill>
            <a:schemeClr val="tx1"/>
          </a:solidFill>
          <a:latin typeface="+mn-lt"/>
          <a:ea typeface="ＭＳ Ｐゴシック" charset="0"/>
          <a:cs typeface="ＭＳ Ｐゴシック" charset="0"/>
        </a:defRPr>
      </a:lvl1pPr>
      <a:lvl2pPr marL="574675" indent="-117475"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2pPr>
      <a:lvl3pPr marL="914400"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3pPr>
      <a:lvl4pPr marL="1254125" indent="117475"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4pPr>
      <a:lvl5pPr marL="1604963" indent="223838"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5pPr>
      <a:lvl6pPr marL="2062163" algn="l" defTabSz="814388" rtl="0" eaLnBrk="0" fontAlgn="base" hangingPunct="0">
        <a:lnSpc>
          <a:spcPct val="95000"/>
        </a:lnSpc>
        <a:spcBef>
          <a:spcPct val="35000"/>
        </a:spcBef>
        <a:spcAft>
          <a:spcPct val="0"/>
        </a:spcAft>
        <a:buClr>
          <a:srgbClr val="708CA1"/>
        </a:buClr>
        <a:defRPr sz="2000">
          <a:solidFill>
            <a:schemeClr val="tx1"/>
          </a:solidFill>
          <a:latin typeface="+mn-lt"/>
        </a:defRPr>
      </a:lvl6pPr>
      <a:lvl7pPr marL="2519363" algn="l" defTabSz="814388" rtl="0" eaLnBrk="0" fontAlgn="base" hangingPunct="0">
        <a:lnSpc>
          <a:spcPct val="95000"/>
        </a:lnSpc>
        <a:spcBef>
          <a:spcPct val="35000"/>
        </a:spcBef>
        <a:spcAft>
          <a:spcPct val="0"/>
        </a:spcAft>
        <a:buClr>
          <a:srgbClr val="708CA1"/>
        </a:buClr>
        <a:defRPr sz="2000">
          <a:solidFill>
            <a:schemeClr val="tx1"/>
          </a:solidFill>
          <a:latin typeface="+mn-lt"/>
        </a:defRPr>
      </a:lvl7pPr>
      <a:lvl8pPr marL="2976563" algn="l" defTabSz="814388" rtl="0" eaLnBrk="0" fontAlgn="base" hangingPunct="0">
        <a:lnSpc>
          <a:spcPct val="95000"/>
        </a:lnSpc>
        <a:spcBef>
          <a:spcPct val="35000"/>
        </a:spcBef>
        <a:spcAft>
          <a:spcPct val="0"/>
        </a:spcAft>
        <a:buClr>
          <a:srgbClr val="708CA1"/>
        </a:buClr>
        <a:defRPr sz="2000">
          <a:solidFill>
            <a:schemeClr val="tx1"/>
          </a:solidFill>
          <a:latin typeface="+mn-lt"/>
        </a:defRPr>
      </a:lvl8pPr>
      <a:lvl9pPr marL="3433763" algn="l" defTabSz="814388" rtl="0" eaLnBrk="0" fontAlgn="base" hangingPunct="0">
        <a:lnSpc>
          <a:spcPct val="95000"/>
        </a:lnSpc>
        <a:spcBef>
          <a:spcPct val="35000"/>
        </a:spcBef>
        <a:spcAft>
          <a:spcPct val="0"/>
        </a:spcAft>
        <a:buClr>
          <a:srgbClr val="708CA1"/>
        </a:buCl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6146"/>
          <p:cNvSpPr>
            <a:spLocks noGrp="1" noChangeArrowheads="1"/>
          </p:cNvSpPr>
          <p:nvPr>
            <p:ph type="title"/>
          </p:nvPr>
        </p:nvSpPr>
        <p:spPr bwMode="auto">
          <a:xfrm>
            <a:off x="193868" y="394392"/>
            <a:ext cx="8772157"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82124" tIns="41061" rIns="82124" bIns="41061" numCol="1" anchor="b" anchorCtr="0" compatLnSpc="1">
            <a:prstTxWarp prst="textNoShape">
              <a:avLst/>
            </a:prstTxWarp>
          </a:bodyPr>
          <a:lstStyle/>
          <a:p>
            <a:pPr lvl="0"/>
            <a:r>
              <a:rPr lang="en-US"/>
              <a:t>Slide Title</a:t>
            </a:r>
          </a:p>
        </p:txBody>
      </p:sp>
      <p:sp>
        <p:nvSpPr>
          <p:cNvPr id="3075" name="Rectangle 6281"/>
          <p:cNvSpPr>
            <a:spLocks noChangeArrowheads="1"/>
          </p:cNvSpPr>
          <p:nvPr/>
        </p:nvSpPr>
        <p:spPr bwMode="auto">
          <a:xfrm>
            <a:off x="193675" y="6672263"/>
            <a:ext cx="962025" cy="188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124" tIns="41061" rIns="82124" bIns="41061" anchor="b">
            <a:spAutoFit/>
          </a:bodyPr>
          <a:lstStyle/>
          <a:p>
            <a:pPr algn="l" defTabSz="814388">
              <a:lnSpc>
                <a:spcPct val="100000"/>
              </a:lnSpc>
            </a:pPr>
            <a:r>
              <a:rPr lang="en-US" sz="700">
                <a:solidFill>
                  <a:srgbClr val="D3D3D3"/>
                </a:solidFill>
              </a:rPr>
              <a:t>Presentation_ID</a:t>
            </a:r>
          </a:p>
        </p:txBody>
      </p:sp>
      <p:sp>
        <p:nvSpPr>
          <p:cNvPr id="3076" name="Rectangle 6282"/>
          <p:cNvSpPr>
            <a:spLocks noChangeArrowheads="1"/>
          </p:cNvSpPr>
          <p:nvPr/>
        </p:nvSpPr>
        <p:spPr bwMode="auto">
          <a:xfrm>
            <a:off x="8596313" y="6626225"/>
            <a:ext cx="320675" cy="23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2124" tIns="41061" rIns="82124" bIns="41061" anchor="b">
            <a:spAutoFit/>
          </a:bodyPr>
          <a:lstStyle/>
          <a:p>
            <a:pPr algn="r" defTabSz="814388">
              <a:lnSpc>
                <a:spcPct val="100000"/>
              </a:lnSpc>
            </a:pPr>
            <a:fld id="{6084AB3D-AE30-934E-B0BC-A74C2CCEE444}" type="slidenum">
              <a:rPr lang="en-US" sz="1000">
                <a:solidFill>
                  <a:srgbClr val="D3D3D3"/>
                </a:solidFill>
              </a:rPr>
              <a:pPr algn="r" defTabSz="814388">
                <a:lnSpc>
                  <a:spcPct val="100000"/>
                </a:lnSpc>
              </a:pPr>
              <a:t>‹#›</a:t>
            </a:fld>
            <a:endParaRPr lang="en-US" sz="1000">
              <a:solidFill>
                <a:srgbClr val="D3D3D3"/>
              </a:solidFill>
            </a:endParaRPr>
          </a:p>
        </p:txBody>
      </p:sp>
      <p:sp>
        <p:nvSpPr>
          <p:cNvPr id="3077" name="Rectangle 6284"/>
          <p:cNvSpPr>
            <a:spLocks noGrp="1" noChangeArrowheads="1"/>
          </p:cNvSpPr>
          <p:nvPr>
            <p:ph type="body" idx="1"/>
          </p:nvPr>
        </p:nvSpPr>
        <p:spPr bwMode="auto">
          <a:xfrm>
            <a:off x="213109" y="1539502"/>
            <a:ext cx="8733677" cy="49264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82124" tIns="41061" rIns="82124" bIns="41061" numCol="1" anchor="t" anchorCtr="0" compatLnSpc="1">
            <a:prstTxWarp prst="textNoShape">
              <a:avLst/>
            </a:prstTxWarp>
          </a:bodyPr>
          <a:lstStyle/>
          <a:p>
            <a:pPr lvl="0"/>
            <a:r>
              <a:rPr lang="en-US" dirty="0"/>
              <a:t>Body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078" name="Rectangle 6312"/>
          <p:cNvSpPr>
            <a:spLocks noChangeArrowheads="1"/>
          </p:cNvSpPr>
          <p:nvPr/>
        </p:nvSpPr>
        <p:spPr bwMode="auto">
          <a:xfrm>
            <a:off x="4498975" y="6672263"/>
            <a:ext cx="2022475" cy="188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2124" tIns="41061" rIns="82124" bIns="41061" anchor="b" anchorCtr="1">
            <a:spAutoFit/>
          </a:bodyPr>
          <a:lstStyle/>
          <a:p>
            <a:pPr algn="l" defTabSz="814388">
              <a:lnSpc>
                <a:spcPct val="100000"/>
              </a:lnSpc>
            </a:pPr>
            <a:r>
              <a:rPr lang="en-US" sz="700">
                <a:solidFill>
                  <a:srgbClr val="D3D3D3"/>
                </a:solidFill>
              </a:rPr>
              <a:t>© 2008 Cisco Systems, Inc. All rights reserved.</a:t>
            </a:r>
          </a:p>
        </p:txBody>
      </p:sp>
      <p:sp>
        <p:nvSpPr>
          <p:cNvPr id="3079" name="Rectangle 6313"/>
          <p:cNvSpPr>
            <a:spLocks noChangeArrowheads="1"/>
          </p:cNvSpPr>
          <p:nvPr/>
        </p:nvSpPr>
        <p:spPr bwMode="auto">
          <a:xfrm>
            <a:off x="6896100" y="6672263"/>
            <a:ext cx="877888" cy="188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2124" tIns="41061" rIns="82124" bIns="41061" anchor="b">
            <a:spAutoFit/>
          </a:bodyPr>
          <a:lstStyle/>
          <a:p>
            <a:pPr algn="r" defTabSz="814388">
              <a:lnSpc>
                <a:spcPct val="100000"/>
              </a:lnSpc>
            </a:pPr>
            <a:r>
              <a:rPr lang="en-US" sz="700">
                <a:solidFill>
                  <a:srgbClr val="D3D3D3"/>
                </a:solidFill>
              </a:rPr>
              <a:t>Cisco Confidential</a:t>
            </a:r>
          </a:p>
        </p:txBody>
      </p:sp>
      <p:pic>
        <p:nvPicPr>
          <p:cNvPr id="3080" name="Picture 8" descr="Rev08_Cisco_BrandBar10_060408.png"/>
          <p:cNvPicPr>
            <a:picLocks noChangeAspect="1"/>
          </p:cNvPicPr>
          <p:nvPr/>
        </p:nvPicPr>
        <p:blipFill>
          <a:blip r:embed="rId13" cstate="email">
            <a:extLst>
              <a:ext uri="{28A0092B-C50C-407E-A947-70E740481C1C}">
                <a14:useLocalDpi xmlns:a14="http://schemas.microsoft.com/office/drawing/2010/main" val="0"/>
              </a:ext>
            </a:extLst>
          </a:blip>
          <a:srcRect/>
          <a:stretch>
            <a:fillRect/>
          </a:stretch>
        </p:blipFill>
        <p:spPr bwMode="auto">
          <a:xfrm>
            <a:off x="0" y="0"/>
            <a:ext cx="9144000" cy="341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056" r:id="rId1"/>
    <p:sldLayoutId id="2147484045" r:id="rId2"/>
    <p:sldLayoutId id="2147484046" r:id="rId3"/>
    <p:sldLayoutId id="2147484047" r:id="rId4"/>
    <p:sldLayoutId id="2147484048" r:id="rId5"/>
    <p:sldLayoutId id="2147484049" r:id="rId6"/>
    <p:sldLayoutId id="2147484050" r:id="rId7"/>
    <p:sldLayoutId id="2147484051" r:id="rId8"/>
    <p:sldLayoutId id="2147484052" r:id="rId9"/>
    <p:sldLayoutId id="2147484053" r:id="rId10"/>
    <p:sldLayoutId id="2147484054" r:id="rId11"/>
  </p:sldLayoutIdLst>
  <p:txStyles>
    <p:titleStyle>
      <a:lvl1pPr algn="l" defTabSz="814388" rtl="0" eaLnBrk="0" fontAlgn="base" hangingPunct="0">
        <a:lnSpc>
          <a:spcPct val="90000"/>
        </a:lnSpc>
        <a:spcBef>
          <a:spcPct val="0"/>
        </a:spcBef>
        <a:spcAft>
          <a:spcPct val="0"/>
        </a:spcAft>
        <a:defRPr sz="3200" b="1">
          <a:solidFill>
            <a:srgbClr val="708CA1"/>
          </a:solidFill>
          <a:latin typeface="+mj-lt"/>
          <a:ea typeface="ＭＳ Ｐゴシック" charset="0"/>
          <a:cs typeface="ＭＳ Ｐゴシック" charset="0"/>
        </a:defRPr>
      </a:lvl1pPr>
      <a:lvl2pPr algn="l" defTabSz="814388" rtl="0" eaLnBrk="0" fontAlgn="base" hangingPunct="0">
        <a:lnSpc>
          <a:spcPct val="90000"/>
        </a:lnSpc>
        <a:spcBef>
          <a:spcPct val="0"/>
        </a:spcBef>
        <a:spcAft>
          <a:spcPct val="0"/>
        </a:spcAft>
        <a:defRPr sz="3200" b="1">
          <a:solidFill>
            <a:srgbClr val="708CA1"/>
          </a:solidFill>
          <a:latin typeface="Arial" charset="0"/>
          <a:ea typeface="ＭＳ Ｐゴシック" charset="0"/>
          <a:cs typeface="ＭＳ Ｐゴシック" charset="0"/>
        </a:defRPr>
      </a:lvl2pPr>
      <a:lvl3pPr algn="l" defTabSz="814388" rtl="0" eaLnBrk="0" fontAlgn="base" hangingPunct="0">
        <a:lnSpc>
          <a:spcPct val="90000"/>
        </a:lnSpc>
        <a:spcBef>
          <a:spcPct val="0"/>
        </a:spcBef>
        <a:spcAft>
          <a:spcPct val="0"/>
        </a:spcAft>
        <a:defRPr sz="3200" b="1">
          <a:solidFill>
            <a:srgbClr val="708CA1"/>
          </a:solidFill>
          <a:latin typeface="Arial" charset="0"/>
          <a:ea typeface="ＭＳ Ｐゴシック" charset="0"/>
          <a:cs typeface="ＭＳ Ｐゴシック" charset="0"/>
        </a:defRPr>
      </a:lvl3pPr>
      <a:lvl4pPr algn="l" defTabSz="814388" rtl="0" eaLnBrk="0" fontAlgn="base" hangingPunct="0">
        <a:lnSpc>
          <a:spcPct val="90000"/>
        </a:lnSpc>
        <a:spcBef>
          <a:spcPct val="0"/>
        </a:spcBef>
        <a:spcAft>
          <a:spcPct val="0"/>
        </a:spcAft>
        <a:defRPr sz="3200" b="1">
          <a:solidFill>
            <a:srgbClr val="708CA1"/>
          </a:solidFill>
          <a:latin typeface="Arial" charset="0"/>
          <a:ea typeface="ＭＳ Ｐゴシック" charset="0"/>
          <a:cs typeface="ＭＳ Ｐゴシック" charset="0"/>
        </a:defRPr>
      </a:lvl4pPr>
      <a:lvl5pPr algn="l" defTabSz="814388" rtl="0" eaLnBrk="0" fontAlgn="base" hangingPunct="0">
        <a:lnSpc>
          <a:spcPct val="90000"/>
        </a:lnSpc>
        <a:spcBef>
          <a:spcPct val="0"/>
        </a:spcBef>
        <a:spcAft>
          <a:spcPct val="0"/>
        </a:spcAft>
        <a:defRPr sz="3200" b="1">
          <a:solidFill>
            <a:srgbClr val="708CA1"/>
          </a:solidFill>
          <a:latin typeface="Arial" charset="0"/>
          <a:ea typeface="ＭＳ Ｐゴシック" charset="0"/>
          <a:cs typeface="ＭＳ Ｐゴシック" charset="0"/>
        </a:defRPr>
      </a:lvl5pPr>
      <a:lvl6pPr marL="457200" algn="l" defTabSz="814388" rtl="0" eaLnBrk="1" fontAlgn="base" hangingPunct="1">
        <a:lnSpc>
          <a:spcPct val="90000"/>
        </a:lnSpc>
        <a:spcBef>
          <a:spcPct val="0"/>
        </a:spcBef>
        <a:spcAft>
          <a:spcPct val="0"/>
        </a:spcAft>
        <a:defRPr sz="3200" b="1">
          <a:solidFill>
            <a:srgbClr val="708CA1"/>
          </a:solidFill>
          <a:latin typeface="Arial" charset="0"/>
        </a:defRPr>
      </a:lvl6pPr>
      <a:lvl7pPr marL="914400" algn="l" defTabSz="814388" rtl="0" eaLnBrk="1" fontAlgn="base" hangingPunct="1">
        <a:lnSpc>
          <a:spcPct val="90000"/>
        </a:lnSpc>
        <a:spcBef>
          <a:spcPct val="0"/>
        </a:spcBef>
        <a:spcAft>
          <a:spcPct val="0"/>
        </a:spcAft>
        <a:defRPr sz="3200" b="1">
          <a:solidFill>
            <a:srgbClr val="708CA1"/>
          </a:solidFill>
          <a:latin typeface="Arial" charset="0"/>
        </a:defRPr>
      </a:lvl7pPr>
      <a:lvl8pPr marL="1371600" algn="l" defTabSz="814388" rtl="0" eaLnBrk="1" fontAlgn="base" hangingPunct="1">
        <a:lnSpc>
          <a:spcPct val="90000"/>
        </a:lnSpc>
        <a:spcBef>
          <a:spcPct val="0"/>
        </a:spcBef>
        <a:spcAft>
          <a:spcPct val="0"/>
        </a:spcAft>
        <a:defRPr sz="3200" b="1">
          <a:solidFill>
            <a:srgbClr val="708CA1"/>
          </a:solidFill>
          <a:latin typeface="Arial" charset="0"/>
        </a:defRPr>
      </a:lvl8pPr>
      <a:lvl9pPr marL="1828800" algn="l" defTabSz="814388" rtl="0" eaLnBrk="1" fontAlgn="base" hangingPunct="1">
        <a:lnSpc>
          <a:spcPct val="90000"/>
        </a:lnSpc>
        <a:spcBef>
          <a:spcPct val="0"/>
        </a:spcBef>
        <a:spcAft>
          <a:spcPct val="0"/>
        </a:spcAft>
        <a:defRPr sz="3200" b="1">
          <a:solidFill>
            <a:srgbClr val="708CA1"/>
          </a:solidFill>
          <a:latin typeface="Arial" charset="0"/>
        </a:defRPr>
      </a:lvl9pPr>
    </p:titleStyle>
    <p:bodyStyle>
      <a:lvl1pPr marL="236538" indent="-236538" algn="l" defTabSz="814388" rtl="0" eaLnBrk="0" fontAlgn="base" hangingPunct="0">
        <a:lnSpc>
          <a:spcPct val="95000"/>
        </a:lnSpc>
        <a:spcBef>
          <a:spcPct val="50000"/>
        </a:spcBef>
        <a:spcAft>
          <a:spcPct val="0"/>
        </a:spcAft>
        <a:buClr>
          <a:srgbClr val="708CA1"/>
        </a:buClr>
        <a:buFont typeface="Wingdings" charset="0"/>
        <a:buChar char="§"/>
        <a:defRPr sz="2400">
          <a:solidFill>
            <a:schemeClr val="tx1"/>
          </a:solidFill>
          <a:latin typeface="+mn-lt"/>
          <a:ea typeface="ＭＳ Ｐゴシック" charset="0"/>
          <a:cs typeface="ＭＳ Ｐゴシック" charset="0"/>
        </a:defRPr>
      </a:lvl1pPr>
      <a:lvl2pPr marL="574675" indent="-117475"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2pPr>
      <a:lvl3pPr marL="914400"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3pPr>
      <a:lvl4pPr marL="1254125" indent="117475"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4pPr>
      <a:lvl5pPr marL="1604963" indent="223838"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5pPr>
      <a:lvl6pPr marL="2062163" algn="l" defTabSz="814388" rtl="0" eaLnBrk="1" fontAlgn="base" hangingPunct="1">
        <a:lnSpc>
          <a:spcPct val="95000"/>
        </a:lnSpc>
        <a:spcBef>
          <a:spcPct val="35000"/>
        </a:spcBef>
        <a:spcAft>
          <a:spcPct val="0"/>
        </a:spcAft>
        <a:buClr>
          <a:srgbClr val="708CA1"/>
        </a:buClr>
        <a:defRPr sz="2000">
          <a:solidFill>
            <a:schemeClr val="tx1"/>
          </a:solidFill>
          <a:latin typeface="+mn-lt"/>
        </a:defRPr>
      </a:lvl6pPr>
      <a:lvl7pPr marL="2519363" algn="l" defTabSz="814388" rtl="0" eaLnBrk="1" fontAlgn="base" hangingPunct="1">
        <a:lnSpc>
          <a:spcPct val="95000"/>
        </a:lnSpc>
        <a:spcBef>
          <a:spcPct val="35000"/>
        </a:spcBef>
        <a:spcAft>
          <a:spcPct val="0"/>
        </a:spcAft>
        <a:buClr>
          <a:srgbClr val="708CA1"/>
        </a:buClr>
        <a:defRPr sz="2000">
          <a:solidFill>
            <a:schemeClr val="tx1"/>
          </a:solidFill>
          <a:latin typeface="+mn-lt"/>
        </a:defRPr>
      </a:lvl7pPr>
      <a:lvl8pPr marL="2976563" algn="l" defTabSz="814388" rtl="0" eaLnBrk="1" fontAlgn="base" hangingPunct="1">
        <a:lnSpc>
          <a:spcPct val="95000"/>
        </a:lnSpc>
        <a:spcBef>
          <a:spcPct val="35000"/>
        </a:spcBef>
        <a:spcAft>
          <a:spcPct val="0"/>
        </a:spcAft>
        <a:buClr>
          <a:srgbClr val="708CA1"/>
        </a:buClr>
        <a:defRPr sz="2000">
          <a:solidFill>
            <a:schemeClr val="tx1"/>
          </a:solidFill>
          <a:latin typeface="+mn-lt"/>
        </a:defRPr>
      </a:lvl8pPr>
      <a:lvl9pPr marL="3433763" algn="l" defTabSz="814388" rtl="0" eaLnBrk="1" fontAlgn="base" hangingPunct="1">
        <a:lnSpc>
          <a:spcPct val="95000"/>
        </a:lnSpc>
        <a:spcBef>
          <a:spcPct val="35000"/>
        </a:spcBef>
        <a:spcAft>
          <a:spcPct val="0"/>
        </a:spcAft>
        <a:buClr>
          <a:srgbClr val="708CA1"/>
        </a:buCl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hyperlink" Target="https://community.netacad.net/" TargetMode="External"/><Relationship Id="rId2" Type="http://schemas.openxmlformats.org/officeDocument/2006/relationships/notesSlide" Target="../notesSlides/notesSlide10.xml"/><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14.xml"/><Relationship Id="rId5" Type="http://schemas.openxmlformats.org/officeDocument/2006/relationships/image" Target="../media/image10.png"/><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14.xml"/><Relationship Id="rId5" Type="http://schemas.openxmlformats.org/officeDocument/2006/relationships/image" Target="../media/image13.png"/><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14.xml"/><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14.xml"/><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9.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3.xml"/><Relationship Id="rId1" Type="http://schemas.openxmlformats.org/officeDocument/2006/relationships/slideLayout" Target="../slideLayouts/slideLayout14.xml"/><Relationship Id="rId4" Type="http://schemas.openxmlformats.org/officeDocument/2006/relationships/image" Target="../media/image21.png"/></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7.xml"/><Relationship Id="rId1" Type="http://schemas.openxmlformats.org/officeDocument/2006/relationships/slideLayout" Target="../slideLayouts/slideLayout14.xml"/><Relationship Id="rId4" Type="http://schemas.openxmlformats.org/officeDocument/2006/relationships/image" Target="../media/image24.png"/></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8.xml"/><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9.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9.xml"/></Relationships>
</file>

<file path=ppt/slides/_rels/slide3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7.xml"/><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3" Type="http://schemas.openxmlformats.org/officeDocument/2006/relationships/hyperlink" Target="http://www.exterminate-it.com/malpedia/ransomware-category" TargetMode="External"/><Relationship Id="rId2" Type="http://schemas.openxmlformats.org/officeDocument/2006/relationships/notesSlide" Target="../notesSlides/notesSlide9.xml"/><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Rectangle 2"/>
          <p:cNvSpPr>
            <a:spLocks noGrp="1" noChangeArrowheads="1"/>
          </p:cNvSpPr>
          <p:nvPr>
            <p:ph type="ctrTitle"/>
          </p:nvPr>
        </p:nvSpPr>
        <p:spPr>
          <a:xfrm>
            <a:off x="311149" y="2263775"/>
            <a:ext cx="3951757" cy="1481138"/>
          </a:xfrm>
        </p:spPr>
        <p:txBody>
          <a:bodyPr/>
          <a:lstStyle/>
          <a:p>
            <a:pPr eaLnBrk="1" hangingPunct="1"/>
            <a:r>
              <a:rPr lang="en-US" sz="2400" dirty="0">
                <a:latin typeface="Arial" charset="0"/>
              </a:rPr>
              <a:t>Instructor Materials</a:t>
            </a:r>
            <a:br>
              <a:rPr lang="en-US" sz="2400" dirty="0">
                <a:latin typeface="Arial" charset="0"/>
              </a:rPr>
            </a:br>
            <a:r>
              <a:rPr lang="en-US" sz="2400" dirty="0">
                <a:latin typeface="Arial" charset="0"/>
              </a:rPr>
              <a:t>Chapter 3: Malware and Malicious Code</a:t>
            </a:r>
            <a:endParaRPr lang="en-US" sz="2400" dirty="0">
              <a:solidFill>
                <a:schemeClr val="folHlink"/>
              </a:solidFill>
              <a:latin typeface="Arial" charset="0"/>
            </a:endParaRPr>
          </a:p>
        </p:txBody>
      </p:sp>
      <p:sp>
        <p:nvSpPr>
          <p:cNvPr id="7170" name="Rectangle 3"/>
          <p:cNvSpPr>
            <a:spLocks noGrp="1" noChangeArrowheads="1"/>
          </p:cNvSpPr>
          <p:nvPr>
            <p:ph type="subTitle" idx="1"/>
          </p:nvPr>
        </p:nvSpPr>
        <p:spPr>
          <a:xfrm>
            <a:off x="311150" y="4672013"/>
            <a:ext cx="6788150" cy="658812"/>
          </a:xfrm>
        </p:spPr>
        <p:txBody>
          <a:bodyPr/>
          <a:lstStyle/>
          <a:p>
            <a:pPr eaLnBrk="1" hangingPunct="1">
              <a:buFont typeface="Wingdings" charset="0"/>
              <a:buNone/>
            </a:pPr>
            <a:r>
              <a:rPr lang="en-US" dirty="0">
                <a:latin typeface="Arial" charset="0"/>
              </a:rPr>
              <a:t>Cybersecurity Essentials v1.0</a:t>
            </a:r>
          </a:p>
        </p:txBody>
      </p:sp>
    </p:spTree>
    <p:extLst>
      <p:ext uri="{BB962C8B-B14F-4D97-AF65-F5344CB8AC3E}">
        <p14:creationId xmlns:p14="http://schemas.microsoft.com/office/powerpoint/2010/main" val="2515264652"/>
      </p:ext>
    </p:extLst>
  </p:cSld>
  <p:clrMapOvr>
    <a:masterClrMapping/>
  </p:clrMapOvr>
  <p:transition>
    <p:wipe dir="r"/>
  </p:transition>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314" name="Rectangle 33"/>
          <p:cNvSpPr>
            <a:spLocks noGrp="1" noChangeArrowheads="1"/>
          </p:cNvSpPr>
          <p:nvPr>
            <p:ph type="title" idx="4294967295"/>
          </p:nvPr>
        </p:nvSpPr>
        <p:spPr>
          <a:xfrm>
            <a:off x="655638" y="609600"/>
            <a:ext cx="8145462" cy="838200"/>
          </a:xfrm>
        </p:spPr>
        <p:txBody>
          <a:bodyPr/>
          <a:lstStyle/>
          <a:p>
            <a:pPr eaLnBrk="1" hangingPunct="1"/>
            <a:r>
              <a:rPr lang="en-US" dirty="0"/>
              <a:t>Chapter 3: Additional Help</a:t>
            </a:r>
          </a:p>
        </p:txBody>
      </p:sp>
      <p:sp>
        <p:nvSpPr>
          <p:cNvPr id="20483" name="Rectangle 34"/>
          <p:cNvSpPr>
            <a:spLocks noGrp="1" noChangeArrowheads="1"/>
          </p:cNvSpPr>
          <p:nvPr>
            <p:ph type="body" idx="4294967295"/>
          </p:nvPr>
        </p:nvSpPr>
        <p:spPr>
          <a:xfrm>
            <a:off x="655638" y="1828800"/>
            <a:ext cx="7940675" cy="3571875"/>
          </a:xfrm>
        </p:spPr>
        <p:txBody>
          <a:bodyPr/>
          <a:lstStyle/>
          <a:p>
            <a:pPr eaLnBrk="1" hangingPunct="1">
              <a:lnSpc>
                <a:spcPct val="85000"/>
              </a:lnSpc>
              <a:spcBef>
                <a:spcPct val="30000"/>
              </a:spcBef>
              <a:defRPr/>
            </a:pPr>
            <a:r>
              <a:rPr lang="en-US" sz="2000" dirty="0"/>
              <a:t>For additional help with teaching strategies, including lesson plans, analogies for difficult concepts, and discussion topics, visit the Cybersecurity Essentials Community at </a:t>
            </a:r>
            <a:r>
              <a:rPr lang="en-US" sz="2000" dirty="0">
                <a:hlinkClick r:id="rId3"/>
              </a:rPr>
              <a:t>community.netacad.net</a:t>
            </a:r>
            <a:r>
              <a:rPr lang="en-US" sz="2000" dirty="0"/>
              <a:t>.</a:t>
            </a:r>
          </a:p>
          <a:p>
            <a:pPr eaLnBrk="1" hangingPunct="1">
              <a:lnSpc>
                <a:spcPct val="85000"/>
              </a:lnSpc>
              <a:spcBef>
                <a:spcPct val="30000"/>
              </a:spcBef>
              <a:defRPr/>
            </a:pPr>
            <a:r>
              <a:rPr lang="en-US" sz="2000" dirty="0"/>
              <a:t>If you have lesson plans or resources that you would like to share, upload them to the Cybersecurity Essentials Community in order to help other instructors.</a:t>
            </a:r>
          </a:p>
        </p:txBody>
      </p:sp>
    </p:spTree>
    <p:extLst>
      <p:ext uri="{BB962C8B-B14F-4D97-AF65-F5344CB8AC3E}">
        <p14:creationId xmlns:p14="http://schemas.microsoft.com/office/powerpoint/2010/main" val="1402589301"/>
      </p:ext>
    </p:extLst>
  </p:cSld>
  <p:clrMapOvr>
    <a:masterClrMapping/>
  </p:clrMapOvr>
  <p:transition>
    <p:wipe dir="r"/>
  </p:transition>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338" name="Rectangle 70"/>
          <p:cNvSpPr>
            <a:spLocks noChangeArrowheads="1"/>
          </p:cNvSpPr>
          <p:nvPr/>
        </p:nvSpPr>
        <p:spPr bwMode="auto">
          <a:xfrm>
            <a:off x="0" y="0"/>
            <a:ext cx="9144000" cy="685800"/>
          </a:xfrm>
          <a:prstGeom prst="rect">
            <a:avLst/>
          </a:prstGeom>
          <a:solidFill>
            <a:srgbClr val="FFFFFF"/>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lIns="82124" tIns="41061" rIns="82124" bIns="41061" anchor="ctr"/>
          <a:lstStyle/>
          <a:p>
            <a:pPr algn="ctr" eaLnBrk="0" hangingPunct="0">
              <a:lnSpc>
                <a:spcPct val="90000"/>
              </a:lnSpc>
            </a:pPr>
            <a:endParaRPr lang="en-US" b="0"/>
          </a:p>
        </p:txBody>
      </p:sp>
      <p:pic>
        <p:nvPicPr>
          <p:cNvPr id="14339" name="Picture 100" descr="CNA_largo-onwhite"/>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508125" y="2741613"/>
            <a:ext cx="6097588" cy="892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39297878"/>
      </p:ext>
    </p:extLst>
  </p:cSld>
  <p:clrMapOvr>
    <a:masterClrMapping/>
  </p:clrMapOvr>
  <p:transition>
    <p:wipe dir="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Rectangle 2"/>
          <p:cNvSpPr>
            <a:spLocks noGrp="1" noChangeArrowheads="1"/>
          </p:cNvSpPr>
          <p:nvPr>
            <p:ph type="ctrTitle"/>
          </p:nvPr>
        </p:nvSpPr>
        <p:spPr>
          <a:xfrm>
            <a:off x="311150" y="2263775"/>
            <a:ext cx="3854450" cy="1481138"/>
          </a:xfrm>
        </p:spPr>
        <p:txBody>
          <a:bodyPr/>
          <a:lstStyle/>
          <a:p>
            <a:pPr eaLnBrk="1" hangingPunct="1"/>
            <a:r>
              <a:rPr lang="en-US" sz="2400" dirty="0">
                <a:latin typeface="Arial" charset="0"/>
              </a:rPr>
              <a:t>Chapter 3:</a:t>
            </a:r>
            <a:br>
              <a:rPr lang="en-US" sz="2400" dirty="0">
                <a:latin typeface="Arial" charset="0"/>
              </a:rPr>
            </a:br>
            <a:r>
              <a:rPr lang="en-US" sz="2400" dirty="0">
                <a:latin typeface="Arial" charset="0"/>
              </a:rPr>
              <a:t>Malware and Malicious Code</a:t>
            </a:r>
            <a:endParaRPr lang="en-US" sz="2400" dirty="0">
              <a:solidFill>
                <a:schemeClr val="folHlink"/>
              </a:solidFill>
              <a:latin typeface="Arial" charset="0"/>
            </a:endParaRPr>
          </a:p>
        </p:txBody>
      </p:sp>
      <p:sp>
        <p:nvSpPr>
          <p:cNvPr id="7170" name="Rectangle 3"/>
          <p:cNvSpPr>
            <a:spLocks noGrp="1" noChangeArrowheads="1"/>
          </p:cNvSpPr>
          <p:nvPr>
            <p:ph type="subTitle" idx="1"/>
          </p:nvPr>
        </p:nvSpPr>
        <p:spPr>
          <a:xfrm>
            <a:off x="311150" y="4672013"/>
            <a:ext cx="6788150" cy="658812"/>
          </a:xfrm>
        </p:spPr>
        <p:txBody>
          <a:bodyPr/>
          <a:lstStyle/>
          <a:p>
            <a:pPr eaLnBrk="1" hangingPunct="1"/>
            <a:r>
              <a:rPr lang="en-US" dirty="0">
                <a:latin typeface="Arial" charset="0"/>
              </a:rPr>
              <a:t>Cybersecurity Essentials v1.0</a:t>
            </a:r>
          </a:p>
        </p:txBody>
      </p:sp>
    </p:spTree>
  </p:cSld>
  <p:clrMapOvr>
    <a:masterClrMapping/>
  </p:clrMapOvr>
  <p:transition>
    <p:wipe dir="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33"/>
          <p:cNvSpPr>
            <a:spLocks noGrp="1" noChangeArrowheads="1"/>
          </p:cNvSpPr>
          <p:nvPr>
            <p:ph type="title" idx="4294967295"/>
          </p:nvPr>
        </p:nvSpPr>
        <p:spPr>
          <a:xfrm>
            <a:off x="655638" y="609600"/>
            <a:ext cx="8145462" cy="838200"/>
          </a:xfrm>
        </p:spPr>
        <p:txBody>
          <a:bodyPr/>
          <a:lstStyle/>
          <a:p>
            <a:pPr eaLnBrk="1" hangingPunct="1"/>
            <a:r>
              <a:rPr lang="en-US" dirty="0"/>
              <a:t>Chapter 3 - Sections &amp; Objectives</a:t>
            </a:r>
          </a:p>
        </p:txBody>
      </p:sp>
      <p:sp>
        <p:nvSpPr>
          <p:cNvPr id="4099" name="Rectangle 34"/>
          <p:cNvSpPr>
            <a:spLocks noGrp="1" noChangeArrowheads="1"/>
          </p:cNvSpPr>
          <p:nvPr>
            <p:ph type="body" idx="4294967295"/>
          </p:nvPr>
        </p:nvSpPr>
        <p:spPr>
          <a:xfrm>
            <a:off x="655638" y="1828800"/>
            <a:ext cx="7940675" cy="4252259"/>
          </a:xfrm>
        </p:spPr>
        <p:txBody>
          <a:bodyPr/>
          <a:lstStyle/>
          <a:p>
            <a:pPr marL="0" indent="0">
              <a:spcBef>
                <a:spcPts val="600"/>
              </a:spcBef>
              <a:buNone/>
              <a:tabLst>
                <a:tab pos="628650" algn="l"/>
              </a:tabLst>
            </a:pPr>
            <a:r>
              <a:rPr lang="en-US" dirty="0"/>
              <a:t>3.1	Malware and Malicious Code</a:t>
            </a:r>
          </a:p>
          <a:p>
            <a:pPr marL="690563" lvl="4" indent="109538">
              <a:spcBef>
                <a:spcPts val="600"/>
              </a:spcBef>
            </a:pPr>
            <a:r>
              <a:rPr lang="en-US" dirty="0"/>
              <a:t>Differentiate the types of malware and malicious code.</a:t>
            </a:r>
            <a:endParaRPr lang="en-US" sz="2800" dirty="0"/>
          </a:p>
          <a:p>
            <a:pPr marL="0" indent="0">
              <a:spcBef>
                <a:spcPts val="600"/>
              </a:spcBef>
              <a:buNone/>
              <a:tabLst>
                <a:tab pos="628650" algn="l"/>
              </a:tabLst>
            </a:pPr>
            <a:r>
              <a:rPr lang="en-US" dirty="0"/>
              <a:t>3.2	Trickery</a:t>
            </a:r>
          </a:p>
          <a:p>
            <a:pPr marL="808038" lvl="5">
              <a:spcBef>
                <a:spcPts val="600"/>
              </a:spcBef>
            </a:pPr>
            <a:r>
              <a:rPr lang="en-US" dirty="0"/>
              <a:t>Describe the tactics, techniques and procedures used by cyber criminals.</a:t>
            </a:r>
          </a:p>
          <a:p>
            <a:pPr marL="0" indent="0">
              <a:spcBef>
                <a:spcPts val="600"/>
              </a:spcBef>
              <a:buNone/>
            </a:pPr>
            <a:r>
              <a:rPr lang="en-US" dirty="0"/>
              <a:t>3.3	Attacks</a:t>
            </a:r>
          </a:p>
          <a:p>
            <a:pPr marL="0" indent="0">
              <a:spcBef>
                <a:spcPts val="600"/>
              </a:spcBef>
              <a:buNone/>
            </a:pPr>
            <a:r>
              <a:rPr lang="en-US" dirty="0"/>
              <a:t>	</a:t>
            </a:r>
            <a:r>
              <a:rPr lang="en-US" sz="2000" dirty="0"/>
              <a:t>Compare the different methods used in social engineering.</a:t>
            </a:r>
          </a:p>
          <a:p>
            <a:pPr marL="0" indent="0">
              <a:spcBef>
                <a:spcPts val="600"/>
              </a:spcBef>
              <a:buNone/>
            </a:pPr>
            <a:r>
              <a:rPr lang="en-US" sz="2000" dirty="0"/>
              <a:t>	Compare different types of cyberattacks.</a:t>
            </a:r>
            <a:endParaRPr lang="en-CA" sz="1100" dirty="0"/>
          </a:p>
        </p:txBody>
      </p:sp>
    </p:spTree>
    <p:extLst>
      <p:ext uri="{BB962C8B-B14F-4D97-AF65-F5344CB8AC3E}">
        <p14:creationId xmlns:p14="http://schemas.microsoft.com/office/powerpoint/2010/main" val="1065710895"/>
      </p:ext>
    </p:extLst>
  </p:cSld>
  <p:clrMapOvr>
    <a:masterClrMapping/>
  </p:clrMapOvr>
  <p:transition>
    <p:wipe dir="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311150" y="2263775"/>
            <a:ext cx="4150014" cy="1481138"/>
          </a:xfrm>
        </p:spPr>
        <p:txBody>
          <a:bodyPr/>
          <a:lstStyle/>
          <a:p>
            <a:pPr marL="0" indent="0">
              <a:spcBef>
                <a:spcPts val="600"/>
              </a:spcBef>
              <a:buNone/>
            </a:pPr>
            <a:r>
              <a:rPr lang="en-US" sz="2400" dirty="0"/>
              <a:t>3.1 Malware and Malicious Code</a:t>
            </a:r>
          </a:p>
        </p:txBody>
      </p:sp>
    </p:spTree>
    <p:extLst>
      <p:ext uri="{BB962C8B-B14F-4D97-AF65-F5344CB8AC3E}">
        <p14:creationId xmlns:p14="http://schemas.microsoft.com/office/powerpoint/2010/main" val="2753221210"/>
      </p:ext>
    </p:extLst>
  </p:cSld>
  <p:clrMapOvr>
    <a:masterClrMapping/>
  </p:clrMapOvr>
  <p:transition>
    <p:wipe dir="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a:xfrm>
            <a:off x="371843" y="403628"/>
            <a:ext cx="8772157" cy="838200"/>
          </a:xfrm>
        </p:spPr>
        <p:txBody>
          <a:bodyPr/>
          <a:lstStyle/>
          <a:p>
            <a:pPr eaLnBrk="1" hangingPunct="1"/>
            <a:r>
              <a:rPr lang="en-US" sz="1800" dirty="0"/>
              <a:t>Malware and Malicious Code</a:t>
            </a:r>
            <a:br>
              <a:rPr lang="en-US" dirty="0"/>
            </a:br>
            <a:r>
              <a:rPr lang="en-US" dirty="0">
                <a:latin typeface="Arial" charset="0"/>
              </a:rPr>
              <a:t>Types of Malware</a:t>
            </a:r>
            <a:endParaRPr lang="en-US" sz="4800" dirty="0">
              <a:latin typeface="Arial" charset="0"/>
            </a:endParaRPr>
          </a:p>
        </p:txBody>
      </p:sp>
      <p:sp>
        <p:nvSpPr>
          <p:cNvPr id="2" name="Content Placeholder 1"/>
          <p:cNvSpPr>
            <a:spLocks noGrp="1"/>
          </p:cNvSpPr>
          <p:nvPr>
            <p:ph idx="1"/>
          </p:nvPr>
        </p:nvSpPr>
        <p:spPr>
          <a:xfrm>
            <a:off x="231968" y="1372959"/>
            <a:ext cx="6826057" cy="4094392"/>
          </a:xfrm>
        </p:spPr>
        <p:txBody>
          <a:bodyPr/>
          <a:lstStyle/>
          <a:p>
            <a:pPr marL="0" indent="0">
              <a:buNone/>
            </a:pPr>
            <a:r>
              <a:rPr lang="en-US" sz="1800" dirty="0"/>
              <a:t>Cyber criminals target user’s end devices through the installation of malware. </a:t>
            </a:r>
          </a:p>
          <a:p>
            <a:pPr marL="0" indent="0">
              <a:buNone/>
            </a:pPr>
            <a:r>
              <a:rPr lang="en-US" sz="1800" b="1" dirty="0"/>
              <a:t>Viruses - </a:t>
            </a:r>
            <a:r>
              <a:rPr lang="en-US" sz="1800" dirty="0"/>
              <a:t>A virus is malicious executable code attached to another executable file, such as a legitimate program. Most viruses require end-user initiation, and can activate at a specific time or date. </a:t>
            </a:r>
          </a:p>
          <a:p>
            <a:pPr marL="0" indent="0">
              <a:buNone/>
            </a:pPr>
            <a:r>
              <a:rPr lang="en-US" sz="1800" b="1" dirty="0"/>
              <a:t>Worms</a:t>
            </a:r>
            <a:r>
              <a:rPr lang="en-US" sz="1800" dirty="0"/>
              <a:t> - Worms are malicious code that replicates by independently exploiting vulnerabilities in networks. Worms usually slow down networks. Whereas a virus requires a host program to run, worms can run by themselves. Other than the initial infection, worms no longer require user participation. </a:t>
            </a:r>
          </a:p>
          <a:p>
            <a:pPr marL="0" indent="0">
              <a:buNone/>
            </a:pPr>
            <a:r>
              <a:rPr lang="en-US" sz="1800" b="1" dirty="0"/>
              <a:t>Trojan horse - </a:t>
            </a:r>
            <a:r>
              <a:rPr lang="en-US" sz="1800" dirty="0"/>
              <a:t>A Trojan horse is malware that carries out malicious operations under the guise of a desired operation such as playing an online game. This malicious code exploits the privileges of the user that runs it. A Trojan horse differs from a virus because the Trojan binds itself to non-executable files, such as image files, audio files, or games.</a:t>
            </a:r>
          </a:p>
          <a:p>
            <a:endParaRPr lang="en-US" sz="1800" dirty="0"/>
          </a:p>
        </p:txBody>
      </p:sp>
      <p:pic>
        <p:nvPicPr>
          <p:cNvPr id="4" name="Picture 3"/>
          <p:cNvPicPr>
            <a:picLocks noChangeAspect="1"/>
          </p:cNvPicPr>
          <p:nvPr/>
        </p:nvPicPr>
        <p:blipFill>
          <a:blip r:embed="rId3"/>
          <a:stretch>
            <a:fillRect/>
          </a:stretch>
        </p:blipFill>
        <p:spPr>
          <a:xfrm>
            <a:off x="7443788" y="3042401"/>
            <a:ext cx="1262062" cy="1322160"/>
          </a:xfrm>
          <a:prstGeom prst="rect">
            <a:avLst/>
          </a:prstGeom>
        </p:spPr>
      </p:pic>
      <p:pic>
        <p:nvPicPr>
          <p:cNvPr id="5" name="Picture 4"/>
          <p:cNvPicPr>
            <a:picLocks noChangeAspect="1"/>
          </p:cNvPicPr>
          <p:nvPr/>
        </p:nvPicPr>
        <p:blipFill>
          <a:blip r:embed="rId4"/>
          <a:stretch>
            <a:fillRect/>
          </a:stretch>
        </p:blipFill>
        <p:spPr>
          <a:xfrm>
            <a:off x="7434264" y="4969833"/>
            <a:ext cx="1271586" cy="1271586"/>
          </a:xfrm>
          <a:prstGeom prst="rect">
            <a:avLst/>
          </a:prstGeom>
        </p:spPr>
      </p:pic>
      <p:pic>
        <p:nvPicPr>
          <p:cNvPr id="6" name="Picture 5"/>
          <p:cNvPicPr>
            <a:picLocks noChangeAspect="1"/>
          </p:cNvPicPr>
          <p:nvPr/>
        </p:nvPicPr>
        <p:blipFill>
          <a:blip r:embed="rId5"/>
          <a:stretch>
            <a:fillRect/>
          </a:stretch>
        </p:blipFill>
        <p:spPr>
          <a:xfrm>
            <a:off x="7562850" y="1241828"/>
            <a:ext cx="1143000" cy="1303534"/>
          </a:xfrm>
          <a:prstGeom prst="rect">
            <a:avLst/>
          </a:prstGeom>
        </p:spPr>
      </p:pic>
    </p:spTree>
    <p:extLst>
      <p:ext uri="{BB962C8B-B14F-4D97-AF65-F5344CB8AC3E}">
        <p14:creationId xmlns:p14="http://schemas.microsoft.com/office/powerpoint/2010/main" val="1534168903"/>
      </p:ext>
    </p:extLst>
  </p:cSld>
  <p:clrMapOvr>
    <a:masterClrMapping/>
  </p:clrMapOvr>
  <p:transition spd="med">
    <p:wipe dir="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a:xfrm>
            <a:off x="371843" y="403628"/>
            <a:ext cx="8772157" cy="838200"/>
          </a:xfrm>
        </p:spPr>
        <p:txBody>
          <a:bodyPr/>
          <a:lstStyle/>
          <a:p>
            <a:pPr eaLnBrk="1" hangingPunct="1"/>
            <a:r>
              <a:rPr lang="en-US" sz="1800" dirty="0"/>
              <a:t>Malware and Malicious Code</a:t>
            </a:r>
            <a:br>
              <a:rPr lang="en-US" dirty="0"/>
            </a:br>
            <a:r>
              <a:rPr lang="en-US" dirty="0">
                <a:latin typeface="Arial" charset="0"/>
              </a:rPr>
              <a:t>Types of Malware (Cont.)</a:t>
            </a:r>
            <a:endParaRPr lang="en-US" sz="4800" dirty="0">
              <a:latin typeface="Arial" charset="0"/>
            </a:endParaRPr>
          </a:p>
        </p:txBody>
      </p:sp>
      <p:sp>
        <p:nvSpPr>
          <p:cNvPr id="2" name="Content Placeholder 1"/>
          <p:cNvSpPr>
            <a:spLocks noGrp="1"/>
          </p:cNvSpPr>
          <p:nvPr>
            <p:ph idx="1"/>
          </p:nvPr>
        </p:nvSpPr>
        <p:spPr>
          <a:xfrm>
            <a:off x="231968" y="1372958"/>
            <a:ext cx="6340281" cy="5218341"/>
          </a:xfrm>
        </p:spPr>
        <p:txBody>
          <a:bodyPr/>
          <a:lstStyle/>
          <a:p>
            <a:r>
              <a:rPr lang="en-US" sz="1800" b="1" dirty="0"/>
              <a:t>Logic Bomb </a:t>
            </a:r>
            <a:r>
              <a:rPr lang="en-US" sz="1800" dirty="0"/>
              <a:t>- A logic bomb is a malicious program that uses a trigger to awaken the malicious code. For example, triggers can be dates, times, other programs running, or the deletion of a user account. The logic bomb remains inactive until that trigger event happens. Once activated, a logic bomb implements a malicious code that causes harm to a computer. </a:t>
            </a:r>
          </a:p>
          <a:p>
            <a:r>
              <a:rPr lang="en-US" sz="1800" b="1" dirty="0"/>
              <a:t>Ransomware</a:t>
            </a:r>
            <a:r>
              <a:rPr lang="en-US" sz="1800" dirty="0"/>
              <a:t> - Ransomware holds a computer system, or the data it contains, captive until the target makes a payment. Ransomware usually works by encrypting data in the computer with a key unknown to the user. </a:t>
            </a:r>
          </a:p>
          <a:p>
            <a:r>
              <a:rPr lang="en-US" sz="1800" b="1" dirty="0"/>
              <a:t>Backdoors and Rootkits </a:t>
            </a:r>
            <a:r>
              <a:rPr lang="en-US" sz="1800" dirty="0"/>
              <a:t>- A backdoor or rootkit refers to the program or code introduced by a criminal who has compromised a system. The backdoor bypasses the normal authentication used to access a system. A rootkit modifies the operating system to create a backdoor. Attackers then use the backdoor to access the computer remotely.</a:t>
            </a:r>
          </a:p>
        </p:txBody>
      </p:sp>
      <p:pic>
        <p:nvPicPr>
          <p:cNvPr id="3" name="Picture 2"/>
          <p:cNvPicPr>
            <a:picLocks noChangeAspect="1"/>
          </p:cNvPicPr>
          <p:nvPr/>
        </p:nvPicPr>
        <p:blipFill>
          <a:blip r:embed="rId3"/>
          <a:stretch>
            <a:fillRect/>
          </a:stretch>
        </p:blipFill>
        <p:spPr>
          <a:xfrm>
            <a:off x="7048813" y="3515046"/>
            <a:ext cx="1730553" cy="1285554"/>
          </a:xfrm>
          <a:prstGeom prst="rect">
            <a:avLst/>
          </a:prstGeom>
        </p:spPr>
      </p:pic>
      <p:pic>
        <p:nvPicPr>
          <p:cNvPr id="4" name="Picture 3"/>
          <p:cNvPicPr>
            <a:picLocks noChangeAspect="1"/>
          </p:cNvPicPr>
          <p:nvPr/>
        </p:nvPicPr>
        <p:blipFill>
          <a:blip r:embed="rId4"/>
          <a:stretch>
            <a:fillRect/>
          </a:stretch>
        </p:blipFill>
        <p:spPr>
          <a:xfrm>
            <a:off x="7048813" y="1461224"/>
            <a:ext cx="1707990" cy="1710601"/>
          </a:xfrm>
          <a:prstGeom prst="rect">
            <a:avLst/>
          </a:prstGeom>
        </p:spPr>
      </p:pic>
      <p:pic>
        <p:nvPicPr>
          <p:cNvPr id="5" name="Picture 4"/>
          <p:cNvPicPr>
            <a:picLocks noChangeAspect="1"/>
          </p:cNvPicPr>
          <p:nvPr/>
        </p:nvPicPr>
        <p:blipFill>
          <a:blip r:embed="rId5"/>
          <a:stretch>
            <a:fillRect/>
          </a:stretch>
        </p:blipFill>
        <p:spPr>
          <a:xfrm>
            <a:off x="7194267" y="5267324"/>
            <a:ext cx="1439644" cy="1304925"/>
          </a:xfrm>
          <a:prstGeom prst="rect">
            <a:avLst/>
          </a:prstGeom>
        </p:spPr>
      </p:pic>
    </p:spTree>
    <p:extLst>
      <p:ext uri="{BB962C8B-B14F-4D97-AF65-F5344CB8AC3E}">
        <p14:creationId xmlns:p14="http://schemas.microsoft.com/office/powerpoint/2010/main" val="2202726251"/>
      </p:ext>
    </p:extLst>
  </p:cSld>
  <p:clrMapOvr>
    <a:masterClrMapping/>
  </p:clrMapOvr>
  <p:transition spd="med">
    <p:wipe dir="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a:xfrm>
            <a:off x="213109" y="455938"/>
            <a:ext cx="8772157" cy="838200"/>
          </a:xfrm>
        </p:spPr>
        <p:txBody>
          <a:bodyPr/>
          <a:lstStyle/>
          <a:p>
            <a:pPr eaLnBrk="1" hangingPunct="1"/>
            <a:r>
              <a:rPr lang="en-US" sz="1800" dirty="0">
                <a:latin typeface="Arial" charset="0"/>
              </a:rPr>
              <a:t>Malware and Malicious Code</a:t>
            </a:r>
            <a:r>
              <a:rPr lang="en-US" sz="1800" dirty="0"/>
              <a:t> </a:t>
            </a:r>
            <a:br>
              <a:rPr lang="en-US" dirty="0"/>
            </a:br>
            <a:r>
              <a:rPr lang="en-US" dirty="0"/>
              <a:t>Email and Browser Attacks (Cont.)</a:t>
            </a:r>
            <a:endParaRPr lang="en-US" sz="4800" dirty="0">
              <a:latin typeface="Arial" charset="0"/>
            </a:endParaRPr>
          </a:p>
        </p:txBody>
      </p:sp>
      <p:sp>
        <p:nvSpPr>
          <p:cNvPr id="2" name="Content Placeholder 1"/>
          <p:cNvSpPr>
            <a:spLocks noGrp="1"/>
          </p:cNvSpPr>
          <p:nvPr>
            <p:ph idx="1"/>
          </p:nvPr>
        </p:nvSpPr>
        <p:spPr>
          <a:xfrm>
            <a:off x="289309" y="1415676"/>
            <a:ext cx="6016242" cy="5242299"/>
          </a:xfrm>
        </p:spPr>
        <p:txBody>
          <a:bodyPr/>
          <a:lstStyle/>
          <a:p>
            <a:pPr marL="0" indent="0">
              <a:buNone/>
            </a:pPr>
            <a:r>
              <a:rPr lang="en-US" sz="1800" dirty="0"/>
              <a:t>Email is a universal service used by billions worldwide. As one of the most popular services, email has become a major vulnerability to users and organizations. </a:t>
            </a:r>
          </a:p>
          <a:p>
            <a:pPr marL="0" indent="0">
              <a:buNone/>
            </a:pPr>
            <a:r>
              <a:rPr lang="en-US" sz="1800" b="1" dirty="0"/>
              <a:t>Spam</a:t>
            </a:r>
            <a:r>
              <a:rPr lang="en-US" sz="1800" dirty="0"/>
              <a:t> - Spam, also known as junk mail, is unsolicited email. In most cases, spam is a method of advertising. However, spam can send harmful links, malware, or deceptive content. </a:t>
            </a:r>
          </a:p>
          <a:p>
            <a:pPr marL="0" indent="0">
              <a:buNone/>
            </a:pPr>
            <a:r>
              <a:rPr lang="en-US" sz="1800" b="1" dirty="0"/>
              <a:t>Spyware - </a:t>
            </a:r>
            <a:r>
              <a:rPr lang="en-US" sz="1800" dirty="0"/>
              <a:t>Spyware is software that enables a criminal to obtain information about a user’s computer activities. Spyware often includes activity trackers, keystroke collection, and data capture. In an attempt to overcome security measures, spyware often modifies security settings. </a:t>
            </a:r>
          </a:p>
          <a:p>
            <a:pPr marL="0" indent="0">
              <a:buNone/>
            </a:pPr>
            <a:endParaRPr lang="en-US" sz="1800" dirty="0"/>
          </a:p>
          <a:p>
            <a:pPr marL="0" indent="0">
              <a:buNone/>
            </a:pPr>
            <a:endParaRPr lang="en-US" sz="1800" dirty="0"/>
          </a:p>
        </p:txBody>
      </p:sp>
      <p:pic>
        <p:nvPicPr>
          <p:cNvPr id="3" name="Picture 2"/>
          <p:cNvPicPr>
            <a:picLocks noChangeAspect="1"/>
          </p:cNvPicPr>
          <p:nvPr/>
        </p:nvPicPr>
        <p:blipFill>
          <a:blip r:embed="rId3"/>
          <a:stretch>
            <a:fillRect/>
          </a:stretch>
        </p:blipFill>
        <p:spPr>
          <a:xfrm>
            <a:off x="6918121" y="1895475"/>
            <a:ext cx="1760930" cy="1323975"/>
          </a:xfrm>
          <a:prstGeom prst="rect">
            <a:avLst/>
          </a:prstGeom>
        </p:spPr>
      </p:pic>
      <p:pic>
        <p:nvPicPr>
          <p:cNvPr id="4" name="Picture 3"/>
          <p:cNvPicPr>
            <a:picLocks noChangeAspect="1"/>
          </p:cNvPicPr>
          <p:nvPr/>
        </p:nvPicPr>
        <p:blipFill>
          <a:blip r:embed="rId4"/>
          <a:stretch>
            <a:fillRect/>
          </a:stretch>
        </p:blipFill>
        <p:spPr>
          <a:xfrm>
            <a:off x="6918121" y="3925562"/>
            <a:ext cx="1752600" cy="1284673"/>
          </a:xfrm>
          <a:prstGeom prst="rect">
            <a:avLst/>
          </a:prstGeom>
        </p:spPr>
      </p:pic>
    </p:spTree>
    <p:extLst>
      <p:ext uri="{BB962C8B-B14F-4D97-AF65-F5344CB8AC3E}">
        <p14:creationId xmlns:p14="http://schemas.microsoft.com/office/powerpoint/2010/main" val="2108388080"/>
      </p:ext>
    </p:extLst>
  </p:cSld>
  <p:clrMapOvr>
    <a:masterClrMapping/>
  </p:clrMapOvr>
  <p:transition spd="med">
    <p:wipe dir="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a:xfrm>
            <a:off x="213109" y="455938"/>
            <a:ext cx="8772157" cy="838200"/>
          </a:xfrm>
        </p:spPr>
        <p:txBody>
          <a:bodyPr/>
          <a:lstStyle/>
          <a:p>
            <a:pPr eaLnBrk="1" hangingPunct="1"/>
            <a:r>
              <a:rPr lang="en-US" sz="1800" dirty="0">
                <a:latin typeface="Arial" charset="0"/>
              </a:rPr>
              <a:t>Malware and Malicious Code</a:t>
            </a:r>
            <a:r>
              <a:rPr lang="en-US" sz="1800" dirty="0"/>
              <a:t> </a:t>
            </a:r>
            <a:br>
              <a:rPr lang="en-US" dirty="0"/>
            </a:br>
            <a:r>
              <a:rPr lang="en-US" dirty="0"/>
              <a:t>Email and Browser Attacks (Cont.)</a:t>
            </a:r>
            <a:endParaRPr lang="en-US" sz="4800" dirty="0">
              <a:latin typeface="Arial" charset="0"/>
            </a:endParaRPr>
          </a:p>
        </p:txBody>
      </p:sp>
      <p:sp>
        <p:nvSpPr>
          <p:cNvPr id="2" name="Content Placeholder 1"/>
          <p:cNvSpPr>
            <a:spLocks noGrp="1"/>
          </p:cNvSpPr>
          <p:nvPr>
            <p:ph idx="1"/>
          </p:nvPr>
        </p:nvSpPr>
        <p:spPr>
          <a:xfrm>
            <a:off x="289309" y="1415676"/>
            <a:ext cx="5616192" cy="5242299"/>
          </a:xfrm>
        </p:spPr>
        <p:txBody>
          <a:bodyPr/>
          <a:lstStyle/>
          <a:p>
            <a:pPr marL="0" indent="0">
              <a:buNone/>
            </a:pPr>
            <a:r>
              <a:rPr lang="en-US" sz="1800" b="1" dirty="0"/>
              <a:t>Adware -</a:t>
            </a:r>
            <a:r>
              <a:rPr lang="en-US" sz="1800" dirty="0"/>
              <a:t> Adware typically displays annoying pop-ups to generate revenue for its authors. The malware may analyze user interests by tracking the websites visited. It can then send pop-up advertising pertinent to those sites. </a:t>
            </a:r>
          </a:p>
          <a:p>
            <a:pPr marL="0" indent="0">
              <a:buNone/>
            </a:pPr>
            <a:r>
              <a:rPr lang="en-US" sz="1800" b="1" dirty="0"/>
              <a:t>Scareware - </a:t>
            </a:r>
            <a:r>
              <a:rPr lang="en-US" sz="1800" dirty="0"/>
              <a:t>Scareware persuades the user to take a specific action based on fear. Scareware forges pop-up windows that resemble operating system dialogue windows. </a:t>
            </a:r>
          </a:p>
          <a:p>
            <a:pPr marL="0" indent="0">
              <a:buNone/>
            </a:pPr>
            <a:endParaRPr lang="en-US" sz="1800" dirty="0"/>
          </a:p>
          <a:p>
            <a:pPr marL="0" indent="0">
              <a:buNone/>
            </a:pPr>
            <a:endParaRPr lang="en-US" sz="1800" dirty="0"/>
          </a:p>
        </p:txBody>
      </p:sp>
      <p:pic>
        <p:nvPicPr>
          <p:cNvPr id="4" name="Picture 3"/>
          <p:cNvPicPr>
            <a:picLocks noChangeAspect="1"/>
          </p:cNvPicPr>
          <p:nvPr/>
        </p:nvPicPr>
        <p:blipFill>
          <a:blip r:embed="rId3"/>
          <a:stretch>
            <a:fillRect/>
          </a:stretch>
        </p:blipFill>
        <p:spPr>
          <a:xfrm>
            <a:off x="6527981" y="1524000"/>
            <a:ext cx="2201681" cy="1719262"/>
          </a:xfrm>
          <a:prstGeom prst="rect">
            <a:avLst/>
          </a:prstGeom>
        </p:spPr>
      </p:pic>
      <p:pic>
        <p:nvPicPr>
          <p:cNvPr id="5" name="Picture 4"/>
          <p:cNvPicPr>
            <a:picLocks noChangeAspect="1"/>
          </p:cNvPicPr>
          <p:nvPr/>
        </p:nvPicPr>
        <p:blipFill>
          <a:blip r:embed="rId4"/>
          <a:stretch>
            <a:fillRect/>
          </a:stretch>
        </p:blipFill>
        <p:spPr>
          <a:xfrm>
            <a:off x="6527981" y="3662824"/>
            <a:ext cx="2201681" cy="1640573"/>
          </a:xfrm>
          <a:prstGeom prst="rect">
            <a:avLst/>
          </a:prstGeom>
        </p:spPr>
      </p:pic>
    </p:spTree>
    <p:extLst>
      <p:ext uri="{BB962C8B-B14F-4D97-AF65-F5344CB8AC3E}">
        <p14:creationId xmlns:p14="http://schemas.microsoft.com/office/powerpoint/2010/main" val="2048105292"/>
      </p:ext>
    </p:extLst>
  </p:cSld>
  <p:clrMapOvr>
    <a:masterClrMapping/>
  </p:clrMapOvr>
  <p:transition spd="med">
    <p:wipe dir="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a:xfrm>
            <a:off x="213109" y="455938"/>
            <a:ext cx="8772157" cy="838200"/>
          </a:xfrm>
        </p:spPr>
        <p:txBody>
          <a:bodyPr/>
          <a:lstStyle/>
          <a:p>
            <a:pPr eaLnBrk="1" hangingPunct="1"/>
            <a:r>
              <a:rPr lang="en-US" sz="1800" dirty="0">
                <a:latin typeface="Arial" charset="0"/>
              </a:rPr>
              <a:t>Malware and Malicious Code</a:t>
            </a:r>
            <a:r>
              <a:rPr lang="en-US" sz="1800" dirty="0"/>
              <a:t> </a:t>
            </a:r>
            <a:br>
              <a:rPr lang="en-US" dirty="0"/>
            </a:br>
            <a:r>
              <a:rPr lang="en-US" dirty="0"/>
              <a:t>Email and Browser Attacks (Cont.)</a:t>
            </a:r>
            <a:endParaRPr lang="en-US" sz="4800" dirty="0">
              <a:latin typeface="Arial" charset="0"/>
            </a:endParaRPr>
          </a:p>
        </p:txBody>
      </p:sp>
      <p:sp>
        <p:nvSpPr>
          <p:cNvPr id="2" name="Content Placeholder 1"/>
          <p:cNvSpPr>
            <a:spLocks noGrp="1"/>
          </p:cNvSpPr>
          <p:nvPr>
            <p:ph idx="1"/>
          </p:nvPr>
        </p:nvSpPr>
        <p:spPr>
          <a:xfrm>
            <a:off x="289309" y="1415676"/>
            <a:ext cx="5349492" cy="5242299"/>
          </a:xfrm>
        </p:spPr>
        <p:txBody>
          <a:bodyPr/>
          <a:lstStyle/>
          <a:p>
            <a:pPr marL="0" indent="0">
              <a:buNone/>
            </a:pPr>
            <a:r>
              <a:rPr lang="en-US" sz="1800" b="1" dirty="0"/>
              <a:t>Phishing</a:t>
            </a:r>
            <a:r>
              <a:rPr lang="en-US" sz="1800" dirty="0"/>
              <a:t> - Phishing is a form of fraud. Cyber criminals use email, instant messaging, or other social media to try to gather information such as login credentials or account information by masquerading as a reputable entity or person. Phishing occurs when a malicious party sends a fraudulent email disguised as being from a legitimate, trusted source. The message intent is to trick the recipient into installing malware on his or her device or into sharing personal or financial information.</a:t>
            </a:r>
          </a:p>
          <a:p>
            <a:pPr marL="0" indent="0">
              <a:buNone/>
            </a:pPr>
            <a:r>
              <a:rPr lang="en-US" sz="1800" b="1" dirty="0"/>
              <a:t>Spear phishing - </a:t>
            </a:r>
            <a:r>
              <a:rPr lang="en-US" sz="1800" dirty="0"/>
              <a:t>Spear phishing is a highly targeted phishing attack. While phishing and spear phishing both use emails to reach the victims, spear phishing sends customized emails to a specific person. </a:t>
            </a:r>
          </a:p>
        </p:txBody>
      </p:sp>
      <p:pic>
        <p:nvPicPr>
          <p:cNvPr id="4" name="Picture 3"/>
          <p:cNvPicPr>
            <a:picLocks noChangeAspect="1"/>
          </p:cNvPicPr>
          <p:nvPr/>
        </p:nvPicPr>
        <p:blipFill>
          <a:blip r:embed="rId3"/>
          <a:stretch>
            <a:fillRect/>
          </a:stretch>
        </p:blipFill>
        <p:spPr>
          <a:xfrm>
            <a:off x="5819962" y="1533525"/>
            <a:ext cx="2981137" cy="2309812"/>
          </a:xfrm>
          <a:prstGeom prst="rect">
            <a:avLst/>
          </a:prstGeom>
        </p:spPr>
      </p:pic>
    </p:spTree>
    <p:extLst>
      <p:ext uri="{BB962C8B-B14F-4D97-AF65-F5344CB8AC3E}">
        <p14:creationId xmlns:p14="http://schemas.microsoft.com/office/powerpoint/2010/main" val="1850857915"/>
      </p:ext>
    </p:extLst>
  </p:cSld>
  <p:clrMapOvr>
    <a:masterClrMapping/>
  </p:clrMapOvr>
  <p:transition spd="med">
    <p:wipe dir="r"/>
  </p:transition>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8" name="Rectangle 33"/>
          <p:cNvSpPr>
            <a:spLocks noGrp="1" noChangeArrowheads="1"/>
          </p:cNvSpPr>
          <p:nvPr>
            <p:ph type="title" idx="4294967295"/>
          </p:nvPr>
        </p:nvSpPr>
        <p:spPr>
          <a:xfrm>
            <a:off x="655638" y="609600"/>
            <a:ext cx="8145462" cy="838200"/>
          </a:xfrm>
        </p:spPr>
        <p:txBody>
          <a:bodyPr/>
          <a:lstStyle/>
          <a:p>
            <a:pPr eaLnBrk="1" hangingPunct="1"/>
            <a:r>
              <a:rPr lang="en-US" dirty="0">
                <a:latin typeface="Arial" charset="0"/>
              </a:rPr>
              <a:t>Instructor Materials - Chapter 3 Planning Guide</a:t>
            </a:r>
            <a:endParaRPr lang="en-US" dirty="0"/>
          </a:p>
        </p:txBody>
      </p:sp>
      <p:sp>
        <p:nvSpPr>
          <p:cNvPr id="4099" name="Rectangle 34"/>
          <p:cNvSpPr>
            <a:spLocks noGrp="1" noChangeArrowheads="1"/>
          </p:cNvSpPr>
          <p:nvPr>
            <p:ph type="body" idx="4294967295"/>
          </p:nvPr>
        </p:nvSpPr>
        <p:spPr>
          <a:xfrm>
            <a:off x="655638" y="1532586"/>
            <a:ext cx="7940675" cy="4539803"/>
          </a:xfrm>
        </p:spPr>
        <p:txBody>
          <a:bodyPr/>
          <a:lstStyle/>
          <a:p>
            <a:pPr marL="0" indent="0">
              <a:buNone/>
            </a:pPr>
            <a:r>
              <a:rPr lang="en-CA" dirty="0"/>
              <a:t>This PowerPoint deck is divided in two parts:</a:t>
            </a:r>
          </a:p>
          <a:p>
            <a:pPr marL="457200" indent="-457200">
              <a:buFont typeface="+mj-lt"/>
              <a:buAutoNum type="arabicPeriod"/>
            </a:pPr>
            <a:r>
              <a:rPr lang="en-US" sz="2000" dirty="0"/>
              <a:t>Instructor Planning Guide</a:t>
            </a:r>
            <a:endParaRPr lang="en-CA" sz="2000" dirty="0"/>
          </a:p>
          <a:p>
            <a:pPr lvl="1">
              <a:buFont typeface="Wingdings" charset="2"/>
              <a:buChar char="§"/>
            </a:pPr>
            <a:r>
              <a:rPr lang="en-CA" sz="1600" dirty="0"/>
              <a:t>Information to help you become familiar with the chapter</a:t>
            </a:r>
          </a:p>
          <a:p>
            <a:pPr lvl="1">
              <a:buFont typeface="Wingdings" charset="2"/>
              <a:buChar char="§"/>
            </a:pPr>
            <a:r>
              <a:rPr lang="en-CA" sz="1600" dirty="0"/>
              <a:t>Teaching aids</a:t>
            </a:r>
          </a:p>
          <a:p>
            <a:pPr marL="457200" indent="-457200">
              <a:buFont typeface="+mj-lt"/>
              <a:buAutoNum type="arabicPeriod"/>
            </a:pPr>
            <a:r>
              <a:rPr lang="en-CA" sz="2000" dirty="0"/>
              <a:t>Instructor Class Presentation</a:t>
            </a:r>
          </a:p>
          <a:p>
            <a:pPr lvl="1">
              <a:buFont typeface="Wingdings" charset="2"/>
              <a:buChar char="§"/>
            </a:pPr>
            <a:r>
              <a:rPr lang="en-CA" sz="1600" dirty="0"/>
              <a:t>Optional slides that you can use in the classroom</a:t>
            </a:r>
          </a:p>
          <a:p>
            <a:pPr lvl="1">
              <a:buFont typeface="Wingdings" charset="2"/>
              <a:buChar char="§"/>
            </a:pPr>
            <a:r>
              <a:rPr lang="en-CA" sz="1600" dirty="0"/>
              <a:t>Begins on slide #12</a:t>
            </a:r>
            <a:endParaRPr lang="en-CA" sz="1600" b="1" dirty="0">
              <a:solidFill>
                <a:srgbClr val="FF0000"/>
              </a:solidFill>
            </a:endParaRPr>
          </a:p>
          <a:p>
            <a:pPr marL="0" indent="0">
              <a:buNone/>
            </a:pPr>
            <a:r>
              <a:rPr lang="en-CA" sz="2000" dirty="0"/>
              <a:t>Note: Remove the Planning Guide from this presentation before sharing with anyone.</a:t>
            </a:r>
          </a:p>
          <a:p>
            <a:pPr>
              <a:buFont typeface="Wingdings" charset="2"/>
              <a:buChar char="§"/>
            </a:pPr>
            <a:endParaRPr lang="en-CA" dirty="0"/>
          </a:p>
        </p:txBody>
      </p:sp>
    </p:spTree>
    <p:extLst>
      <p:ext uri="{BB962C8B-B14F-4D97-AF65-F5344CB8AC3E}">
        <p14:creationId xmlns:p14="http://schemas.microsoft.com/office/powerpoint/2010/main" val="428916898"/>
      </p:ext>
    </p:extLst>
  </p:cSld>
  <p:clrMapOvr>
    <a:masterClrMapping/>
  </p:clrMapOvr>
  <p:transition>
    <p:wipe dir="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a:xfrm>
            <a:off x="213109" y="455938"/>
            <a:ext cx="8772157" cy="838200"/>
          </a:xfrm>
        </p:spPr>
        <p:txBody>
          <a:bodyPr/>
          <a:lstStyle/>
          <a:p>
            <a:pPr eaLnBrk="1" hangingPunct="1"/>
            <a:r>
              <a:rPr lang="en-US" sz="1800" dirty="0">
                <a:latin typeface="Arial" charset="0"/>
              </a:rPr>
              <a:t>Malware and Malicious Code</a:t>
            </a:r>
            <a:r>
              <a:rPr lang="en-US" sz="1800" dirty="0"/>
              <a:t> </a:t>
            </a:r>
            <a:br>
              <a:rPr lang="en-US" dirty="0"/>
            </a:br>
            <a:r>
              <a:rPr lang="en-US" dirty="0"/>
              <a:t>Email and Browser Attacks (Cont.)</a:t>
            </a:r>
            <a:endParaRPr lang="en-US" sz="4800" dirty="0">
              <a:latin typeface="Arial" charset="0"/>
            </a:endParaRPr>
          </a:p>
        </p:txBody>
      </p:sp>
      <p:sp>
        <p:nvSpPr>
          <p:cNvPr id="2" name="Content Placeholder 1"/>
          <p:cNvSpPr>
            <a:spLocks noGrp="1"/>
          </p:cNvSpPr>
          <p:nvPr>
            <p:ph idx="1"/>
          </p:nvPr>
        </p:nvSpPr>
        <p:spPr>
          <a:xfrm>
            <a:off x="289309" y="1415676"/>
            <a:ext cx="5730492" cy="5242299"/>
          </a:xfrm>
        </p:spPr>
        <p:txBody>
          <a:bodyPr/>
          <a:lstStyle/>
          <a:p>
            <a:pPr marL="0" indent="0">
              <a:buNone/>
            </a:pPr>
            <a:r>
              <a:rPr lang="en-US" sz="1800" b="1" dirty="0"/>
              <a:t>Vishing -</a:t>
            </a:r>
            <a:r>
              <a:rPr lang="en-US" sz="1800" dirty="0"/>
              <a:t> Vishing is phishing using voice communication technology. Criminals can spoof calls from legitimate sources using voice over IP (VoIP) technology. Victims may also receive a recorded message that appears legitimate.</a:t>
            </a:r>
          </a:p>
          <a:p>
            <a:pPr marL="0" indent="0">
              <a:buNone/>
            </a:pPr>
            <a:r>
              <a:rPr lang="en-US" sz="1800" b="1" dirty="0"/>
              <a:t>Pharming - </a:t>
            </a:r>
            <a:r>
              <a:rPr lang="en-US" sz="1800" dirty="0"/>
              <a:t>Pharming is the impersonation of a legitimate website in an effort to deceive users into entering their credentials. </a:t>
            </a:r>
          </a:p>
          <a:p>
            <a:pPr marL="0" indent="0">
              <a:buNone/>
            </a:pPr>
            <a:r>
              <a:rPr lang="en-US" sz="1800" b="1" dirty="0"/>
              <a:t>Whaling</a:t>
            </a:r>
            <a:r>
              <a:rPr lang="en-US" sz="1800" dirty="0"/>
              <a:t> - Whaling is a phishing attack that targets high profile targets within an organization such as senior executives.</a:t>
            </a:r>
          </a:p>
        </p:txBody>
      </p:sp>
      <p:pic>
        <p:nvPicPr>
          <p:cNvPr id="3" name="Picture 2"/>
          <p:cNvPicPr>
            <a:picLocks noChangeAspect="1"/>
          </p:cNvPicPr>
          <p:nvPr/>
        </p:nvPicPr>
        <p:blipFill>
          <a:blip r:embed="rId3"/>
          <a:stretch>
            <a:fillRect/>
          </a:stretch>
        </p:blipFill>
        <p:spPr>
          <a:xfrm>
            <a:off x="6004064" y="1415676"/>
            <a:ext cx="2981202" cy="2304488"/>
          </a:xfrm>
          <a:prstGeom prst="rect">
            <a:avLst/>
          </a:prstGeom>
        </p:spPr>
      </p:pic>
    </p:spTree>
    <p:extLst>
      <p:ext uri="{BB962C8B-B14F-4D97-AF65-F5344CB8AC3E}">
        <p14:creationId xmlns:p14="http://schemas.microsoft.com/office/powerpoint/2010/main" val="95209169"/>
      </p:ext>
    </p:extLst>
  </p:cSld>
  <p:clrMapOvr>
    <a:masterClrMapping/>
  </p:clrMapOvr>
  <p:transition spd="med">
    <p:wipe dir="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a:xfrm>
            <a:off x="213109" y="455938"/>
            <a:ext cx="8772157" cy="838200"/>
          </a:xfrm>
        </p:spPr>
        <p:txBody>
          <a:bodyPr/>
          <a:lstStyle/>
          <a:p>
            <a:pPr eaLnBrk="1" hangingPunct="1"/>
            <a:r>
              <a:rPr lang="en-US" sz="1800" dirty="0">
                <a:latin typeface="Arial" charset="0"/>
              </a:rPr>
              <a:t>Malware and Malicious Code</a:t>
            </a:r>
            <a:r>
              <a:rPr lang="en-US" sz="1800" dirty="0"/>
              <a:t> </a:t>
            </a:r>
            <a:br>
              <a:rPr lang="en-US" dirty="0"/>
            </a:br>
            <a:r>
              <a:rPr lang="en-US" dirty="0"/>
              <a:t>Email and Browser Attacks (Cont.)</a:t>
            </a:r>
            <a:endParaRPr lang="en-US" sz="4800" dirty="0">
              <a:latin typeface="Arial" charset="0"/>
            </a:endParaRPr>
          </a:p>
        </p:txBody>
      </p:sp>
      <p:sp>
        <p:nvSpPr>
          <p:cNvPr id="2" name="Content Placeholder 1"/>
          <p:cNvSpPr>
            <a:spLocks noGrp="1"/>
          </p:cNvSpPr>
          <p:nvPr>
            <p:ph idx="1"/>
          </p:nvPr>
        </p:nvSpPr>
        <p:spPr>
          <a:xfrm>
            <a:off x="289308" y="1415676"/>
            <a:ext cx="8340341" cy="5242299"/>
          </a:xfrm>
        </p:spPr>
        <p:txBody>
          <a:bodyPr/>
          <a:lstStyle/>
          <a:p>
            <a:pPr marL="0" indent="0">
              <a:buNone/>
            </a:pPr>
            <a:r>
              <a:rPr lang="en-US" sz="1800" b="1" dirty="0"/>
              <a:t>Plugins - </a:t>
            </a:r>
            <a:r>
              <a:rPr lang="en-US" sz="1800" dirty="0"/>
              <a:t>The Flash and Shockwave plugins from Adobe enable the development of interesting graphic and cartoon animations that greatly enhance the look and feel of a web page. Plugins display the content developed using the appropriate software.</a:t>
            </a:r>
          </a:p>
          <a:p>
            <a:pPr marL="0" indent="0">
              <a:buNone/>
            </a:pPr>
            <a:r>
              <a:rPr lang="en-US" sz="1800" b="1" dirty="0"/>
              <a:t>SEO Poisoning - </a:t>
            </a:r>
            <a:r>
              <a:rPr lang="en-US" sz="1800" dirty="0"/>
              <a:t>Search engines such as Google work by ranking pages and presenting relevant results based on users’ search queries. Depending on the relevancy of web site content, it may appear higher or lower in the search result list. SEO, short for Search Engine Optimization, is a set of techniques used to improve a website’s ranking by a search engine. While many legitimate companies specialize in optimizing websites to better position them, SEO poisoning uses SEO to make a malicious website appear higher in search results.</a:t>
            </a:r>
          </a:p>
          <a:p>
            <a:pPr marL="0" indent="0">
              <a:buNone/>
            </a:pPr>
            <a:r>
              <a:rPr lang="en-US" sz="1800" b="1" dirty="0"/>
              <a:t>Browser Hijacker - </a:t>
            </a:r>
            <a:r>
              <a:rPr lang="en-US" sz="1800" dirty="0"/>
              <a:t>A browser hijacker is malware that alters a computer's browser settings to redirect the user to websites paid for by the cyber criminals' customers. Browser hijackers usually install without the user's permission and is usually part of a drive-by download. </a:t>
            </a:r>
          </a:p>
          <a:p>
            <a:pPr marL="0" indent="0">
              <a:buNone/>
            </a:pPr>
            <a:endParaRPr lang="en-US" sz="1800" dirty="0"/>
          </a:p>
          <a:p>
            <a:pPr marL="0" indent="0">
              <a:buNone/>
            </a:pPr>
            <a:endParaRPr lang="en-US" sz="1800" dirty="0"/>
          </a:p>
        </p:txBody>
      </p:sp>
    </p:spTree>
    <p:extLst>
      <p:ext uri="{BB962C8B-B14F-4D97-AF65-F5344CB8AC3E}">
        <p14:creationId xmlns:p14="http://schemas.microsoft.com/office/powerpoint/2010/main" val="2486285275"/>
      </p:ext>
    </p:extLst>
  </p:cSld>
  <p:clrMapOvr>
    <a:masterClrMapping/>
  </p:clrMapOvr>
  <p:transition spd="med">
    <p:wipe dir="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105836" y="2263775"/>
            <a:ext cx="4348902" cy="1481138"/>
          </a:xfrm>
        </p:spPr>
        <p:txBody>
          <a:bodyPr/>
          <a:lstStyle/>
          <a:p>
            <a:pPr eaLnBrk="1" hangingPunct="1"/>
            <a:r>
              <a:rPr lang="en-US" sz="2400" dirty="0"/>
              <a:t>3.2 Trickery</a:t>
            </a:r>
          </a:p>
        </p:txBody>
      </p:sp>
    </p:spTree>
    <p:extLst>
      <p:ext uri="{BB962C8B-B14F-4D97-AF65-F5344CB8AC3E}">
        <p14:creationId xmlns:p14="http://schemas.microsoft.com/office/powerpoint/2010/main" val="1077898608"/>
      </p:ext>
    </p:extLst>
  </p:cSld>
  <p:clrMapOvr>
    <a:masterClrMapping/>
  </p:clrMapOvr>
  <p:transition>
    <p:wipe dir="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a:xfrm>
            <a:off x="371843" y="323273"/>
            <a:ext cx="8772157" cy="931003"/>
          </a:xfrm>
        </p:spPr>
        <p:txBody>
          <a:bodyPr/>
          <a:lstStyle/>
          <a:p>
            <a:r>
              <a:rPr lang="en-US" sz="1800" b="0" dirty="0"/>
              <a:t>Trickery</a:t>
            </a:r>
            <a:br>
              <a:rPr lang="en-US" sz="2800" b="0" dirty="0"/>
            </a:br>
            <a:r>
              <a:rPr lang="en-US" sz="2800" b="0" dirty="0"/>
              <a:t>The Art of Trickery</a:t>
            </a:r>
          </a:p>
        </p:txBody>
      </p:sp>
      <p:sp>
        <p:nvSpPr>
          <p:cNvPr id="2" name="Content Placeholder 1"/>
          <p:cNvSpPr>
            <a:spLocks noGrp="1"/>
          </p:cNvSpPr>
          <p:nvPr>
            <p:ph idx="1"/>
          </p:nvPr>
        </p:nvSpPr>
        <p:spPr>
          <a:xfrm>
            <a:off x="213110" y="1392822"/>
            <a:ext cx="8441363" cy="5303542"/>
          </a:xfrm>
        </p:spPr>
        <p:txBody>
          <a:bodyPr/>
          <a:lstStyle/>
          <a:p>
            <a:endParaRPr lang="en-US" sz="2000" dirty="0"/>
          </a:p>
          <a:p>
            <a:endParaRPr lang="en-US" sz="1600" dirty="0"/>
          </a:p>
          <a:p>
            <a:endParaRPr lang="en-US" sz="1600" dirty="0"/>
          </a:p>
        </p:txBody>
      </p:sp>
      <p:sp>
        <p:nvSpPr>
          <p:cNvPr id="3" name="TextBox 2"/>
          <p:cNvSpPr txBox="1"/>
          <p:nvPr/>
        </p:nvSpPr>
        <p:spPr>
          <a:xfrm>
            <a:off x="485775" y="1524000"/>
            <a:ext cx="6429375" cy="5161413"/>
          </a:xfrm>
          <a:prstGeom prst="rect">
            <a:avLst/>
          </a:prstGeom>
          <a:noFill/>
        </p:spPr>
        <p:txBody>
          <a:bodyPr wrap="square" rtlCol="0">
            <a:spAutoFit/>
          </a:bodyPr>
          <a:lstStyle/>
          <a:p>
            <a:pPr algn="l"/>
            <a:r>
              <a:rPr lang="en-US" sz="1800" b="1" dirty="0"/>
              <a:t>Social Engineering - </a:t>
            </a:r>
            <a:r>
              <a:rPr lang="en-US" sz="1800" dirty="0"/>
              <a:t>Social engineering is a completely non-technical means for a criminal to gather information on a target. Social engineering is an attack that attempts to manipulate individuals into performing actions or divulging confidential information.</a:t>
            </a:r>
          </a:p>
          <a:p>
            <a:pPr algn="l"/>
            <a:endParaRPr lang="en-US" sz="1800" dirty="0"/>
          </a:p>
          <a:p>
            <a:pPr algn="l"/>
            <a:r>
              <a:rPr lang="en-US" sz="1800" dirty="0"/>
              <a:t>Social engineers often rely on people’s willingness to be helpful but also prey on people’s weaknesses. These are some types of social engineering attacks:</a:t>
            </a:r>
          </a:p>
          <a:p>
            <a:pPr algn="l"/>
            <a:endParaRPr lang="en-US" sz="1800" b="1" dirty="0"/>
          </a:p>
          <a:p>
            <a:pPr algn="l"/>
            <a:r>
              <a:rPr lang="en-US" sz="1800" b="1" dirty="0"/>
              <a:t>Pretexting</a:t>
            </a:r>
            <a:r>
              <a:rPr lang="en-US" sz="1800" dirty="0"/>
              <a:t> - This is when an attacker calls an individual and lies to them in an attempt to gain access to privileged data. An example involves an attacker who pretends to need personal or financial data in order to confirm the identity of the recipient.</a:t>
            </a:r>
          </a:p>
          <a:p>
            <a:pPr algn="l"/>
            <a:endParaRPr lang="en-US" sz="1800" b="1" dirty="0"/>
          </a:p>
          <a:p>
            <a:pPr algn="l"/>
            <a:r>
              <a:rPr lang="en-US" sz="1800" b="1" dirty="0"/>
              <a:t>Something for Something (Quid pro quo)</a:t>
            </a:r>
            <a:r>
              <a:rPr lang="en-US" sz="1800" dirty="0"/>
              <a:t> - This is when an attacker requests personal information from a party in exchange for something, like a gift.</a:t>
            </a:r>
          </a:p>
          <a:p>
            <a:pPr algn="l"/>
            <a:endParaRPr lang="en-US" dirty="0"/>
          </a:p>
        </p:txBody>
      </p:sp>
      <p:pic>
        <p:nvPicPr>
          <p:cNvPr id="5" name="Picture 4"/>
          <p:cNvPicPr>
            <a:picLocks noChangeAspect="1"/>
          </p:cNvPicPr>
          <p:nvPr/>
        </p:nvPicPr>
        <p:blipFill>
          <a:blip r:embed="rId3"/>
          <a:stretch>
            <a:fillRect/>
          </a:stretch>
        </p:blipFill>
        <p:spPr>
          <a:xfrm>
            <a:off x="6915150" y="1385244"/>
            <a:ext cx="1891915" cy="1833251"/>
          </a:xfrm>
          <a:prstGeom prst="rect">
            <a:avLst/>
          </a:prstGeom>
        </p:spPr>
      </p:pic>
      <p:pic>
        <p:nvPicPr>
          <p:cNvPr id="6" name="Picture 5"/>
          <p:cNvPicPr>
            <a:picLocks noChangeAspect="1"/>
          </p:cNvPicPr>
          <p:nvPr/>
        </p:nvPicPr>
        <p:blipFill>
          <a:blip r:embed="rId4"/>
          <a:stretch>
            <a:fillRect/>
          </a:stretch>
        </p:blipFill>
        <p:spPr>
          <a:xfrm>
            <a:off x="6915150" y="3629025"/>
            <a:ext cx="1787680" cy="2171700"/>
          </a:xfrm>
          <a:prstGeom prst="rect">
            <a:avLst/>
          </a:prstGeom>
        </p:spPr>
      </p:pic>
    </p:spTree>
    <p:extLst>
      <p:ext uri="{BB962C8B-B14F-4D97-AF65-F5344CB8AC3E}">
        <p14:creationId xmlns:p14="http://schemas.microsoft.com/office/powerpoint/2010/main" val="3727217048"/>
      </p:ext>
    </p:extLst>
  </p:cSld>
  <p:clrMapOvr>
    <a:masterClrMapping/>
  </p:clrMapOvr>
  <p:transition spd="med">
    <p:wipe dir="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a:xfrm>
            <a:off x="193868" y="394392"/>
            <a:ext cx="8772157" cy="723208"/>
          </a:xfrm>
        </p:spPr>
        <p:txBody>
          <a:bodyPr/>
          <a:lstStyle/>
          <a:p>
            <a:pPr eaLnBrk="1" hangingPunct="1"/>
            <a:br>
              <a:rPr lang="en-US" sz="2800" dirty="0">
                <a:latin typeface="Arial" charset="0"/>
              </a:rPr>
            </a:br>
            <a:r>
              <a:rPr lang="en-US" sz="1800" b="0" dirty="0"/>
              <a:t>Trickery</a:t>
            </a:r>
            <a:br>
              <a:rPr lang="en-US" sz="2800" dirty="0">
                <a:latin typeface="Arial" charset="0"/>
              </a:rPr>
            </a:br>
            <a:r>
              <a:rPr lang="en-US" sz="2800" dirty="0">
                <a:latin typeface="Arial" charset="0"/>
              </a:rPr>
              <a:t>Types of Trickery</a:t>
            </a:r>
            <a:endParaRPr lang="en-US" sz="4400" dirty="0">
              <a:latin typeface="Arial" charset="0"/>
            </a:endParaRPr>
          </a:p>
        </p:txBody>
      </p:sp>
      <p:sp>
        <p:nvSpPr>
          <p:cNvPr id="2" name="Content Placeholder 1"/>
          <p:cNvSpPr>
            <a:spLocks noGrp="1"/>
          </p:cNvSpPr>
          <p:nvPr>
            <p:ph idx="1"/>
          </p:nvPr>
        </p:nvSpPr>
        <p:spPr>
          <a:xfrm>
            <a:off x="213110" y="1117600"/>
            <a:ext cx="5587615" cy="5477164"/>
          </a:xfrm>
        </p:spPr>
        <p:txBody>
          <a:bodyPr/>
          <a:lstStyle/>
          <a:p>
            <a:pPr marL="0" indent="0">
              <a:buNone/>
            </a:pPr>
            <a:r>
              <a:rPr lang="en-US" sz="1600" b="1" dirty="0"/>
              <a:t>Shoulder Surfing and Dumpster Diving – </a:t>
            </a:r>
            <a:r>
              <a:rPr lang="en-US" sz="1600" dirty="0"/>
              <a:t>refers to picking up PINs, access codes or credit card numbers. An attacker can be in close proximity to his victim or the attacker can use binoculars or closed circuit cameras to shoulder surf. </a:t>
            </a:r>
          </a:p>
          <a:p>
            <a:pPr marL="0" indent="0">
              <a:buNone/>
            </a:pPr>
            <a:r>
              <a:rPr lang="en-US" sz="1600" b="1" dirty="0"/>
              <a:t>Impersonation and Hoaxes - </a:t>
            </a:r>
            <a:r>
              <a:rPr lang="en-US" sz="1600" dirty="0"/>
              <a:t>Impersonation is the action of pretending to be someone else. For example, a recent phone scam targeted taxpayers. A criminal, posing as an IRS employee, told the victims that they owed money to the IRS. </a:t>
            </a:r>
          </a:p>
          <a:p>
            <a:pPr marL="0" indent="0">
              <a:buNone/>
            </a:pPr>
            <a:r>
              <a:rPr lang="en-US" sz="1600" b="1" dirty="0"/>
              <a:t>Piggybacking and Tailgating - </a:t>
            </a:r>
            <a:r>
              <a:rPr lang="en-US" sz="1600" dirty="0"/>
              <a:t>Piggybacking occurs when a criminal tags along with an authorized person to gain entry into a secure location or a restricted area. Tailgating is another term that describes the same practice.</a:t>
            </a:r>
          </a:p>
          <a:p>
            <a:pPr marL="0" indent="0">
              <a:buNone/>
            </a:pPr>
            <a:r>
              <a:rPr lang="en-US" sz="1600" b="1" dirty="0"/>
              <a:t>Online, Email, and Web-based Trickery - </a:t>
            </a:r>
            <a:r>
              <a:rPr lang="en-US" sz="1600" dirty="0"/>
              <a:t>Forwarding hoax emails and other jokes, funny movies, and non-work-related emails at work may violate the company's acceptable use policy and result in disciplinary actions. </a:t>
            </a:r>
          </a:p>
          <a:p>
            <a:pPr marL="0" indent="0">
              <a:buNone/>
            </a:pPr>
            <a:endParaRPr lang="en-US" sz="1600" dirty="0"/>
          </a:p>
        </p:txBody>
      </p:sp>
      <p:pic>
        <p:nvPicPr>
          <p:cNvPr id="3" name="Picture 2"/>
          <p:cNvPicPr>
            <a:picLocks noChangeAspect="1"/>
          </p:cNvPicPr>
          <p:nvPr/>
        </p:nvPicPr>
        <p:blipFill>
          <a:blip r:embed="rId3"/>
          <a:stretch>
            <a:fillRect/>
          </a:stretch>
        </p:blipFill>
        <p:spPr>
          <a:xfrm>
            <a:off x="6192970" y="1314450"/>
            <a:ext cx="2398580" cy="1719262"/>
          </a:xfrm>
          <a:prstGeom prst="rect">
            <a:avLst/>
          </a:prstGeom>
        </p:spPr>
      </p:pic>
    </p:spTree>
    <p:extLst>
      <p:ext uri="{BB962C8B-B14F-4D97-AF65-F5344CB8AC3E}">
        <p14:creationId xmlns:p14="http://schemas.microsoft.com/office/powerpoint/2010/main" val="1083447691"/>
      </p:ext>
    </p:extLst>
  </p:cSld>
  <p:clrMapOvr>
    <a:masterClrMapping/>
  </p:clrMapOvr>
  <p:transition spd="med">
    <p:wipe dir="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105837" y="2263775"/>
            <a:ext cx="4339280" cy="1481138"/>
          </a:xfrm>
        </p:spPr>
        <p:txBody>
          <a:bodyPr/>
          <a:lstStyle/>
          <a:p>
            <a:pPr eaLnBrk="1" hangingPunct="1"/>
            <a:r>
              <a:rPr lang="en-US" sz="2400" dirty="0"/>
              <a:t>3.3 Attacks</a:t>
            </a:r>
          </a:p>
        </p:txBody>
      </p:sp>
    </p:spTree>
    <p:extLst>
      <p:ext uri="{BB962C8B-B14F-4D97-AF65-F5344CB8AC3E}">
        <p14:creationId xmlns:p14="http://schemas.microsoft.com/office/powerpoint/2010/main" val="814020540"/>
      </p:ext>
    </p:extLst>
  </p:cSld>
  <p:clrMapOvr>
    <a:masterClrMapping/>
  </p:clrMapOvr>
  <p:transition>
    <p:wipe dir="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a:xfrm>
            <a:off x="193868" y="394392"/>
            <a:ext cx="8772157" cy="824808"/>
          </a:xfrm>
        </p:spPr>
        <p:txBody>
          <a:bodyPr/>
          <a:lstStyle/>
          <a:p>
            <a:pPr eaLnBrk="1" hangingPunct="1"/>
            <a:r>
              <a:rPr lang="en-US" sz="1800" b="0" dirty="0"/>
              <a:t>Attacks</a:t>
            </a:r>
            <a:br>
              <a:rPr lang="en-US" sz="2800" dirty="0">
                <a:latin typeface="Arial" charset="0"/>
              </a:rPr>
            </a:br>
            <a:r>
              <a:rPr lang="en-US" sz="2800" dirty="0">
                <a:latin typeface="Arial" charset="0"/>
              </a:rPr>
              <a:t>Types of Cyber Attacks</a:t>
            </a:r>
            <a:endParaRPr lang="en-US" sz="4400" dirty="0">
              <a:latin typeface="Arial" charset="0"/>
            </a:endParaRPr>
          </a:p>
        </p:txBody>
      </p:sp>
      <p:sp>
        <p:nvSpPr>
          <p:cNvPr id="2" name="Content Placeholder 1"/>
          <p:cNvSpPr>
            <a:spLocks noGrp="1"/>
          </p:cNvSpPr>
          <p:nvPr>
            <p:ph idx="1"/>
          </p:nvPr>
        </p:nvSpPr>
        <p:spPr>
          <a:xfrm>
            <a:off x="213110" y="1505526"/>
            <a:ext cx="8454640" cy="4820845"/>
          </a:xfrm>
        </p:spPr>
        <p:txBody>
          <a:bodyPr/>
          <a:lstStyle/>
          <a:p>
            <a:pPr marL="0" indent="0">
              <a:buNone/>
            </a:pPr>
            <a:r>
              <a:rPr lang="en-US" sz="1600" b="1" dirty="0"/>
              <a:t>Denial-of-Service (</a:t>
            </a:r>
            <a:r>
              <a:rPr lang="en-US" sz="1600" b="1" dirty="0" err="1"/>
              <a:t>DoS</a:t>
            </a:r>
            <a:r>
              <a:rPr lang="en-US" sz="1600" b="1" dirty="0"/>
              <a:t>) Attacks  </a:t>
            </a:r>
            <a:r>
              <a:rPr lang="en-US" sz="1600" dirty="0"/>
              <a:t>- are a type of network attack. A </a:t>
            </a:r>
            <a:r>
              <a:rPr lang="en-US" sz="1600" dirty="0" err="1"/>
              <a:t>DoS</a:t>
            </a:r>
            <a:r>
              <a:rPr lang="en-US" sz="1600" dirty="0"/>
              <a:t> attack results in some sort of interruption of network services to users, devices, or applications. </a:t>
            </a:r>
            <a:r>
              <a:rPr lang="en-US" sz="1600" dirty="0" err="1"/>
              <a:t>DoS</a:t>
            </a:r>
            <a:r>
              <a:rPr lang="en-US" sz="1600" dirty="0"/>
              <a:t> attacks are a major risk because they can easily interrupt communication and cause significant loss of time and money. These attacks are relatively simple to conduct, even by an unskilled attacker.</a:t>
            </a:r>
          </a:p>
          <a:p>
            <a:pPr marL="0" indent="0">
              <a:buNone/>
            </a:pPr>
            <a:r>
              <a:rPr lang="en-US" sz="1600" b="1" dirty="0"/>
              <a:t>Sniffing - </a:t>
            </a:r>
            <a:r>
              <a:rPr lang="en-US" sz="1600" dirty="0"/>
              <a:t>Sniffing is similar to eavesdropping on someone. It occurs when attackers examine all network traffic as it passes through their NIC, independent of whether or not the traffic is addressed to them or not. Criminals accomplish network sniffing with a software application, hardware device, or a combination of the two. </a:t>
            </a:r>
          </a:p>
          <a:p>
            <a:pPr marL="0" indent="0">
              <a:buNone/>
            </a:pPr>
            <a:r>
              <a:rPr lang="en-US" sz="1600" b="1" dirty="0"/>
              <a:t>Spoofing - </a:t>
            </a:r>
            <a:r>
              <a:rPr lang="en-US" sz="1600" dirty="0"/>
              <a:t>Spoofing is an impersonation attack, and it takes advantage of a trusted relationship between two systems. If two systems accept the authentication accomplished by each other, an individual logged onto one system might not go through an authentication process again to access the other system. </a:t>
            </a:r>
          </a:p>
          <a:p>
            <a:pPr marL="0" indent="0">
              <a:buNone/>
            </a:pPr>
            <a:endParaRPr lang="en-US" sz="1600" dirty="0"/>
          </a:p>
          <a:p>
            <a:pPr marL="0" indent="0">
              <a:buNone/>
            </a:pPr>
            <a:endParaRPr lang="en-US" sz="1600" dirty="0"/>
          </a:p>
        </p:txBody>
      </p:sp>
    </p:spTree>
    <p:extLst>
      <p:ext uri="{BB962C8B-B14F-4D97-AF65-F5344CB8AC3E}">
        <p14:creationId xmlns:p14="http://schemas.microsoft.com/office/powerpoint/2010/main" val="3010128681"/>
      </p:ext>
    </p:extLst>
  </p:cSld>
  <p:clrMapOvr>
    <a:masterClrMapping/>
  </p:clrMapOvr>
  <p:transition spd="med">
    <p:wipe dir="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a:xfrm>
            <a:off x="193868" y="394392"/>
            <a:ext cx="8772157" cy="815572"/>
          </a:xfrm>
        </p:spPr>
        <p:txBody>
          <a:bodyPr/>
          <a:lstStyle/>
          <a:p>
            <a:pPr eaLnBrk="1" hangingPunct="1"/>
            <a:r>
              <a:rPr lang="en-US" sz="1800" b="0" dirty="0">
                <a:latin typeface="Arial" charset="0"/>
              </a:rPr>
              <a:t>Attacks</a:t>
            </a:r>
            <a:br>
              <a:rPr lang="en-US" sz="2800" dirty="0">
                <a:latin typeface="Arial" charset="0"/>
              </a:rPr>
            </a:br>
            <a:r>
              <a:rPr lang="en-US" sz="2800" dirty="0">
                <a:latin typeface="Arial" charset="0"/>
              </a:rPr>
              <a:t>Types of Cyber Attacks</a:t>
            </a:r>
            <a:endParaRPr lang="en-US" sz="4400" dirty="0">
              <a:latin typeface="Arial" charset="0"/>
            </a:endParaRPr>
          </a:p>
        </p:txBody>
      </p:sp>
      <p:sp>
        <p:nvSpPr>
          <p:cNvPr id="2" name="Content Placeholder 1"/>
          <p:cNvSpPr>
            <a:spLocks noGrp="1"/>
          </p:cNvSpPr>
          <p:nvPr>
            <p:ph idx="1"/>
          </p:nvPr>
        </p:nvSpPr>
        <p:spPr>
          <a:xfrm>
            <a:off x="213110" y="1209964"/>
            <a:ext cx="6297559" cy="5116408"/>
          </a:xfrm>
        </p:spPr>
        <p:txBody>
          <a:bodyPr/>
          <a:lstStyle/>
          <a:p>
            <a:pPr marL="0" indent="0">
              <a:buNone/>
            </a:pPr>
            <a:r>
              <a:rPr lang="en-US" sz="1600" b="1" dirty="0"/>
              <a:t>Man-in-the-middle - </a:t>
            </a:r>
            <a:r>
              <a:rPr lang="en-US" sz="1600" dirty="0"/>
              <a:t>A criminal performs a man-in-the-middle (</a:t>
            </a:r>
            <a:r>
              <a:rPr lang="en-US" sz="1600" dirty="0" err="1"/>
              <a:t>MitM</a:t>
            </a:r>
            <a:r>
              <a:rPr lang="en-US" sz="1600" dirty="0"/>
              <a:t>) attack by intercepting communications between computers to steal information crossing the network. The criminal can also choose to manipulate messages and relay false information between hosts since the hosts are unaware that a modification to the messages occurred. </a:t>
            </a:r>
            <a:r>
              <a:rPr lang="en-US" sz="1600" dirty="0" err="1"/>
              <a:t>MitM</a:t>
            </a:r>
            <a:r>
              <a:rPr lang="en-US" sz="1600" dirty="0"/>
              <a:t> allows the criminal to take control over a device without the user’s knowledge.</a:t>
            </a:r>
          </a:p>
          <a:p>
            <a:pPr marL="0" indent="0">
              <a:buNone/>
            </a:pPr>
            <a:r>
              <a:rPr lang="en-US" sz="1600" b="1" dirty="0"/>
              <a:t>Zero-Day Attacks - </a:t>
            </a:r>
            <a:r>
              <a:rPr lang="en-US" sz="1600" dirty="0"/>
              <a:t>A zero-day attack, sometimes referred to as a zero-day threat, is a computer attack that tries to exploit software vulnerabilities that are unknown or undisclosed by the software vendor. The term zero hour describes the moment when someone discovers the exploit. </a:t>
            </a:r>
          </a:p>
          <a:p>
            <a:pPr marL="0" indent="0">
              <a:buNone/>
            </a:pPr>
            <a:r>
              <a:rPr lang="en-US" sz="1600" b="1" dirty="0"/>
              <a:t>Keyboard Logging - </a:t>
            </a:r>
            <a:r>
              <a:rPr lang="en-US" sz="1600" dirty="0"/>
              <a:t>Keyboard logging is a software program that records or logs the keystrokes of the user of the system. Criminals can implement keystroke loggers through software installed on a computer system or through hardware physically attached to a computer. The criminal configures the key logger software to email the log file. The keystrokes captured in the log file can reveal usernames, passwords, websites visited, and other sensitive information.</a:t>
            </a:r>
          </a:p>
          <a:p>
            <a:pPr marL="0" indent="0">
              <a:buNone/>
            </a:pPr>
            <a:endParaRPr lang="en-US" sz="1600" dirty="0"/>
          </a:p>
          <a:p>
            <a:pPr marL="0" indent="0">
              <a:buNone/>
            </a:pPr>
            <a:endParaRPr lang="en-US" sz="1600" dirty="0"/>
          </a:p>
          <a:p>
            <a:pPr marL="0" indent="0">
              <a:buNone/>
            </a:pPr>
            <a:endParaRPr lang="en-US" sz="1600" dirty="0"/>
          </a:p>
          <a:p>
            <a:pPr marL="0" indent="0">
              <a:buNone/>
            </a:pPr>
            <a:endParaRPr lang="en-US" sz="1600" dirty="0"/>
          </a:p>
        </p:txBody>
      </p:sp>
      <p:pic>
        <p:nvPicPr>
          <p:cNvPr id="3" name="Picture 2"/>
          <p:cNvPicPr>
            <a:picLocks noChangeAspect="1"/>
          </p:cNvPicPr>
          <p:nvPr/>
        </p:nvPicPr>
        <p:blipFill>
          <a:blip r:embed="rId3"/>
          <a:stretch>
            <a:fillRect/>
          </a:stretch>
        </p:blipFill>
        <p:spPr>
          <a:xfrm>
            <a:off x="6529911" y="1209964"/>
            <a:ext cx="2270142" cy="1628423"/>
          </a:xfrm>
          <a:prstGeom prst="rect">
            <a:avLst/>
          </a:prstGeom>
        </p:spPr>
      </p:pic>
      <p:pic>
        <p:nvPicPr>
          <p:cNvPr id="4" name="Picture 3"/>
          <p:cNvPicPr>
            <a:picLocks noChangeAspect="1"/>
          </p:cNvPicPr>
          <p:nvPr/>
        </p:nvPicPr>
        <p:blipFill>
          <a:blip r:embed="rId4"/>
          <a:stretch>
            <a:fillRect/>
          </a:stretch>
        </p:blipFill>
        <p:spPr>
          <a:xfrm>
            <a:off x="6661776" y="3239621"/>
            <a:ext cx="2138277" cy="828675"/>
          </a:xfrm>
          <a:prstGeom prst="rect">
            <a:avLst/>
          </a:prstGeom>
        </p:spPr>
      </p:pic>
    </p:spTree>
    <p:extLst>
      <p:ext uri="{BB962C8B-B14F-4D97-AF65-F5344CB8AC3E}">
        <p14:creationId xmlns:p14="http://schemas.microsoft.com/office/powerpoint/2010/main" val="1874630823"/>
      </p:ext>
    </p:extLst>
  </p:cSld>
  <p:clrMapOvr>
    <a:masterClrMapping/>
  </p:clrMapOvr>
  <p:transition spd="med">
    <p:wipe dir="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a:xfrm>
            <a:off x="193868" y="394392"/>
            <a:ext cx="8772157" cy="787863"/>
          </a:xfrm>
        </p:spPr>
        <p:txBody>
          <a:bodyPr/>
          <a:lstStyle/>
          <a:p>
            <a:pPr eaLnBrk="1" hangingPunct="1"/>
            <a:r>
              <a:rPr lang="en-US" sz="1800" b="0" dirty="0"/>
              <a:t>Attacks</a:t>
            </a:r>
            <a:br>
              <a:rPr lang="en-US" dirty="0"/>
            </a:br>
            <a:r>
              <a:rPr lang="en-US" dirty="0"/>
              <a:t>Wireless and Mobile Attacks (Cont.)</a:t>
            </a:r>
            <a:endParaRPr lang="en-US" dirty="0">
              <a:latin typeface="Arial" charset="0"/>
            </a:endParaRPr>
          </a:p>
        </p:txBody>
      </p:sp>
      <p:sp>
        <p:nvSpPr>
          <p:cNvPr id="2" name="Content Placeholder 1"/>
          <p:cNvSpPr>
            <a:spLocks noGrp="1"/>
          </p:cNvSpPr>
          <p:nvPr>
            <p:ph idx="1"/>
          </p:nvPr>
        </p:nvSpPr>
        <p:spPr>
          <a:xfrm>
            <a:off x="213109" y="1330036"/>
            <a:ext cx="8387966" cy="3213389"/>
          </a:xfrm>
        </p:spPr>
        <p:txBody>
          <a:bodyPr/>
          <a:lstStyle/>
          <a:p>
            <a:pPr marL="0" indent="0">
              <a:buNone/>
            </a:pPr>
            <a:r>
              <a:rPr lang="en-US" sz="1800" b="1" dirty="0"/>
              <a:t>Grayware and </a:t>
            </a:r>
            <a:r>
              <a:rPr lang="en-US" sz="1800" b="1" dirty="0" err="1"/>
              <a:t>SMiShing</a:t>
            </a:r>
            <a:endParaRPr lang="en-US" sz="1800" b="1" dirty="0"/>
          </a:p>
          <a:p>
            <a:r>
              <a:rPr lang="en-US" sz="1800" dirty="0"/>
              <a:t>Grayware includes applications that behave in an annoying or undesirable manner. Grayware may not have recognizable malware concealed within, but it still may pose a risk to the user. Grayware is becoming a problem area in mobile security with the popularity of smartphones. </a:t>
            </a:r>
          </a:p>
          <a:p>
            <a:r>
              <a:rPr lang="en-US" sz="1800" dirty="0" err="1"/>
              <a:t>SMiShing</a:t>
            </a:r>
            <a:r>
              <a:rPr lang="en-US" sz="1800" dirty="0"/>
              <a:t> is short for SMS phishing. It uses Short Message Service (SMS) to send fake text messages. The criminals trick the user into visiting a website or calling a phone number. Unsuspecting victims may then provide sensitive information such as credit card information. Visiting a website might result in the user unknowingly downloading malware that infects the device.</a:t>
            </a:r>
          </a:p>
          <a:p>
            <a:pPr marL="0" indent="0">
              <a:buNone/>
            </a:pPr>
            <a:endParaRPr lang="en-US" sz="1800" dirty="0"/>
          </a:p>
        </p:txBody>
      </p:sp>
      <p:pic>
        <p:nvPicPr>
          <p:cNvPr id="4" name="Picture 3"/>
          <p:cNvPicPr>
            <a:picLocks noChangeAspect="1"/>
          </p:cNvPicPr>
          <p:nvPr/>
        </p:nvPicPr>
        <p:blipFill>
          <a:blip r:embed="rId3"/>
          <a:stretch>
            <a:fillRect/>
          </a:stretch>
        </p:blipFill>
        <p:spPr>
          <a:xfrm>
            <a:off x="5553075" y="4691206"/>
            <a:ext cx="2347912" cy="1697075"/>
          </a:xfrm>
          <a:prstGeom prst="rect">
            <a:avLst/>
          </a:prstGeom>
        </p:spPr>
      </p:pic>
    </p:spTree>
    <p:extLst>
      <p:ext uri="{BB962C8B-B14F-4D97-AF65-F5344CB8AC3E}">
        <p14:creationId xmlns:p14="http://schemas.microsoft.com/office/powerpoint/2010/main" val="638899750"/>
      </p:ext>
    </p:extLst>
  </p:cSld>
  <p:clrMapOvr>
    <a:masterClrMapping/>
  </p:clrMapOvr>
  <p:transition spd="med">
    <p:wipe dir="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a:xfrm>
            <a:off x="193868" y="394392"/>
            <a:ext cx="8772157" cy="787863"/>
          </a:xfrm>
        </p:spPr>
        <p:txBody>
          <a:bodyPr/>
          <a:lstStyle/>
          <a:p>
            <a:pPr eaLnBrk="1" hangingPunct="1"/>
            <a:r>
              <a:rPr lang="en-US" sz="1800" b="0" dirty="0"/>
              <a:t>Attacks</a:t>
            </a:r>
            <a:br>
              <a:rPr lang="en-US" dirty="0"/>
            </a:br>
            <a:r>
              <a:rPr lang="en-US" dirty="0"/>
              <a:t>Wireless and Mobile Attacks (Cont.)</a:t>
            </a:r>
            <a:endParaRPr lang="en-US" dirty="0">
              <a:latin typeface="Arial" charset="0"/>
            </a:endParaRPr>
          </a:p>
        </p:txBody>
      </p:sp>
      <p:sp>
        <p:nvSpPr>
          <p:cNvPr id="2" name="Content Placeholder 1"/>
          <p:cNvSpPr>
            <a:spLocks noGrp="1"/>
          </p:cNvSpPr>
          <p:nvPr>
            <p:ph idx="1"/>
          </p:nvPr>
        </p:nvSpPr>
        <p:spPr>
          <a:xfrm>
            <a:off x="213109" y="1330036"/>
            <a:ext cx="6330566" cy="4799540"/>
          </a:xfrm>
        </p:spPr>
        <p:txBody>
          <a:bodyPr/>
          <a:lstStyle/>
          <a:p>
            <a:pPr marL="0" indent="0">
              <a:buNone/>
            </a:pPr>
            <a:r>
              <a:rPr lang="en-US" sz="1800" b="1" dirty="0"/>
              <a:t>Rogue Access Points - </a:t>
            </a:r>
            <a:r>
              <a:rPr lang="en-US" sz="1800" dirty="0"/>
              <a:t>A rogue access point is a wireless access point installed on a secure network without explicit authorization. A rogue access point can be set up in two ways. </a:t>
            </a:r>
          </a:p>
          <a:p>
            <a:pPr marL="0" indent="0">
              <a:buNone/>
            </a:pPr>
            <a:r>
              <a:rPr lang="en-US" sz="1800" b="1" dirty="0"/>
              <a:t>RF Jamming - </a:t>
            </a:r>
            <a:r>
              <a:rPr lang="en-US" sz="1800" dirty="0"/>
              <a:t>Wireless signals are susceptible to electromagnetic interference (EMI), radio-frequency interference (RFI), and may even be susceptible to lightning strikes or noise from fluorescent lights. Wireless signals are also susceptible to deliberate jamming. Radio frequency (RF) jamming disrupts the transmission of a radio or satellite station so that the signal does not reach the receiving station.</a:t>
            </a:r>
          </a:p>
          <a:p>
            <a:pPr marL="0" indent="0">
              <a:buNone/>
            </a:pPr>
            <a:r>
              <a:rPr lang="en-US" sz="1800" b="1" dirty="0" err="1"/>
              <a:t>Bluejacking</a:t>
            </a:r>
            <a:r>
              <a:rPr lang="en-US" sz="1800" b="1" dirty="0"/>
              <a:t> and </a:t>
            </a:r>
            <a:r>
              <a:rPr lang="en-US" sz="1800" b="1" dirty="0" err="1"/>
              <a:t>Bluesnarfing</a:t>
            </a:r>
            <a:r>
              <a:rPr lang="en-US" sz="1800" b="1" dirty="0"/>
              <a:t> - </a:t>
            </a:r>
            <a:r>
              <a:rPr lang="en-US" sz="1800" dirty="0" err="1"/>
              <a:t>Bluejacking</a:t>
            </a:r>
            <a:r>
              <a:rPr lang="en-US" sz="1800" dirty="0"/>
              <a:t> is the term used for sending unauthorized messages to another Bluetooth device. </a:t>
            </a:r>
            <a:r>
              <a:rPr lang="en-US" sz="1800" dirty="0" err="1"/>
              <a:t>Bluesnarfing</a:t>
            </a:r>
            <a:r>
              <a:rPr lang="en-US" sz="1800" dirty="0"/>
              <a:t> occurs when the attacker copies the victim's information from his device. This information can include emails and contact lists.</a:t>
            </a:r>
          </a:p>
          <a:p>
            <a:pPr marL="0" indent="0">
              <a:buNone/>
            </a:pPr>
            <a:endParaRPr lang="en-US" sz="1800" dirty="0"/>
          </a:p>
        </p:txBody>
      </p:sp>
      <p:pic>
        <p:nvPicPr>
          <p:cNvPr id="3" name="Picture 2"/>
          <p:cNvPicPr>
            <a:picLocks noChangeAspect="1"/>
          </p:cNvPicPr>
          <p:nvPr/>
        </p:nvPicPr>
        <p:blipFill>
          <a:blip r:embed="rId3"/>
          <a:stretch>
            <a:fillRect/>
          </a:stretch>
        </p:blipFill>
        <p:spPr>
          <a:xfrm>
            <a:off x="6696523" y="2162175"/>
            <a:ext cx="2076001" cy="2914650"/>
          </a:xfrm>
          <a:prstGeom prst="rect">
            <a:avLst/>
          </a:prstGeom>
        </p:spPr>
      </p:pic>
    </p:spTree>
    <p:extLst>
      <p:ext uri="{BB962C8B-B14F-4D97-AF65-F5344CB8AC3E}">
        <p14:creationId xmlns:p14="http://schemas.microsoft.com/office/powerpoint/2010/main" val="1954475155"/>
      </p:ext>
    </p:extLst>
  </p:cSld>
  <p:clrMapOvr>
    <a:masterClrMapping/>
  </p:clrMapOvr>
  <p:transition spd="med">
    <p:wipe dir="r"/>
  </p:transition>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33"/>
          <p:cNvSpPr txBox="1">
            <a:spLocks noChangeArrowheads="1"/>
          </p:cNvSpPr>
          <p:nvPr/>
        </p:nvSpPr>
        <p:spPr bwMode="white">
          <a:xfrm>
            <a:off x="311148" y="2155592"/>
            <a:ext cx="4189413" cy="1838248"/>
          </a:xfrm>
          <a:prstGeom prst="rect">
            <a:avLst/>
          </a:prstGeom>
          <a:noFill/>
          <a:ln w="9525" algn="ctr">
            <a:noFill/>
            <a:miter lim="800000"/>
            <a:headEnd/>
            <a:tailEnd/>
          </a:ln>
        </p:spPr>
        <p:txBody>
          <a:bodyPr lIns="82124" tIns="41061" rIns="82124" bIns="41061" anchor="ctr"/>
          <a:lstStyle/>
          <a:p>
            <a:pPr algn="l" defTabSz="814388">
              <a:defRPr/>
            </a:pPr>
            <a:r>
              <a:rPr lang="en-US" kern="0" dirty="0">
                <a:solidFill>
                  <a:schemeClr val="bg1"/>
                </a:solidFill>
                <a:latin typeface="+mj-lt"/>
                <a:ea typeface="+mj-ea"/>
                <a:cs typeface="+mj-cs"/>
              </a:rPr>
              <a:t>Cybersecurity Essentials v1.0</a:t>
            </a:r>
          </a:p>
          <a:p>
            <a:pPr algn="l" defTabSz="814388">
              <a:lnSpc>
                <a:spcPct val="90000"/>
              </a:lnSpc>
              <a:defRPr/>
            </a:pPr>
            <a:r>
              <a:rPr lang="en-US" b="0" kern="0" dirty="0">
                <a:solidFill>
                  <a:schemeClr val="bg1"/>
                </a:solidFill>
                <a:latin typeface="+mj-lt"/>
                <a:ea typeface="+mj-ea"/>
                <a:cs typeface="+mj-cs"/>
              </a:rPr>
              <a:t>Planning Guide</a:t>
            </a:r>
          </a:p>
          <a:p>
            <a:pPr algn="l" defTabSz="814388">
              <a:defRPr/>
            </a:pPr>
            <a:r>
              <a:rPr lang="en-US" b="0" dirty="0">
                <a:solidFill>
                  <a:schemeClr val="bg1"/>
                </a:solidFill>
                <a:latin typeface="Arial" pitchFamily="34" charset="0"/>
                <a:cs typeface="Arial" pitchFamily="34" charset="0"/>
              </a:rPr>
              <a:t>Chapter 3: Malware and Malicious Code</a:t>
            </a:r>
            <a:endParaRPr lang="en-US" b="0" kern="0" dirty="0">
              <a:solidFill>
                <a:schemeClr val="bg1"/>
              </a:solidFill>
              <a:latin typeface="+mj-lt"/>
              <a:ea typeface="+mj-ea"/>
              <a:cs typeface="+mj-cs"/>
            </a:endParaRPr>
          </a:p>
        </p:txBody>
      </p:sp>
    </p:spTree>
    <p:extLst>
      <p:ext uri="{BB962C8B-B14F-4D97-AF65-F5344CB8AC3E}">
        <p14:creationId xmlns:p14="http://schemas.microsoft.com/office/powerpoint/2010/main" val="3725981340"/>
      </p:ext>
    </p:extLst>
  </p:cSld>
  <p:clrMapOvr>
    <a:masterClrMapping/>
  </p:clrMapOvr>
  <p:transition>
    <p:wipe dir="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a:xfrm>
            <a:off x="193868" y="394392"/>
            <a:ext cx="8772157" cy="787863"/>
          </a:xfrm>
        </p:spPr>
        <p:txBody>
          <a:bodyPr/>
          <a:lstStyle/>
          <a:p>
            <a:pPr eaLnBrk="1" hangingPunct="1"/>
            <a:r>
              <a:rPr lang="en-US" sz="1800" b="0" dirty="0"/>
              <a:t>Attacks</a:t>
            </a:r>
            <a:br>
              <a:rPr lang="en-US" dirty="0"/>
            </a:br>
            <a:r>
              <a:rPr lang="en-US" dirty="0"/>
              <a:t>Wireless and Mobile Attacks (Cont.)</a:t>
            </a:r>
            <a:endParaRPr lang="en-US" dirty="0">
              <a:latin typeface="Arial" charset="0"/>
            </a:endParaRPr>
          </a:p>
        </p:txBody>
      </p:sp>
      <p:sp>
        <p:nvSpPr>
          <p:cNvPr id="2" name="Content Placeholder 1"/>
          <p:cNvSpPr>
            <a:spLocks noGrp="1"/>
          </p:cNvSpPr>
          <p:nvPr>
            <p:ph idx="1"/>
          </p:nvPr>
        </p:nvSpPr>
        <p:spPr>
          <a:xfrm>
            <a:off x="213109" y="1330036"/>
            <a:ext cx="8559416" cy="4799540"/>
          </a:xfrm>
        </p:spPr>
        <p:txBody>
          <a:bodyPr/>
          <a:lstStyle/>
          <a:p>
            <a:pPr marL="0" indent="0">
              <a:buNone/>
            </a:pPr>
            <a:r>
              <a:rPr lang="en-US" sz="1800" b="1" dirty="0"/>
              <a:t>WEP and WPA Attacks</a:t>
            </a:r>
          </a:p>
          <a:p>
            <a:pPr marL="0" indent="0">
              <a:buNone/>
            </a:pPr>
            <a:r>
              <a:rPr lang="en-US" sz="1800" b="1" dirty="0"/>
              <a:t>Wired Equivalent Privacy (WEP)</a:t>
            </a:r>
            <a:r>
              <a:rPr lang="en-US" sz="1800" dirty="0"/>
              <a:t> is a security protocol that attempted to provide a wireless local area network (WLAN) with the same level of security as a wired LAN. Since physical security measures help to protect a wired LAN, WEP seeks to provide similar protection for data transmitted over the WLAN with encryption.</a:t>
            </a:r>
          </a:p>
          <a:p>
            <a:r>
              <a:rPr lang="en-US" sz="1800" dirty="0"/>
              <a:t>WEP uses a key for encryption. </a:t>
            </a:r>
          </a:p>
          <a:p>
            <a:r>
              <a:rPr lang="en-US" sz="1800" dirty="0"/>
              <a:t>There is no provision for key management with WEP, so the number of people sharing the key will continually grow. </a:t>
            </a:r>
          </a:p>
          <a:p>
            <a:pPr marL="0" indent="0">
              <a:buNone/>
            </a:pPr>
            <a:r>
              <a:rPr lang="en-US" sz="1800" b="1" dirty="0"/>
              <a:t>Wi-Fi Protected Access (WPA) and then WPA2 </a:t>
            </a:r>
            <a:r>
              <a:rPr lang="en-US" sz="1800" dirty="0"/>
              <a:t>came out as improved protocols to replace WEP. WPA2 does not have the same encryption problems because an attacker cannot recover the key by observing traffic. </a:t>
            </a:r>
          </a:p>
          <a:p>
            <a:r>
              <a:rPr lang="en-US" sz="1800" dirty="0"/>
              <a:t>WPA2 is susceptible to attack because cyber criminals can analyze the packets going between the access point and a legitimate user. </a:t>
            </a:r>
          </a:p>
          <a:p>
            <a:r>
              <a:rPr lang="en-US" sz="1800" dirty="0"/>
              <a:t>Cyber criminals use a packet sniffer and then run attacks offline on the passphrase.</a:t>
            </a:r>
          </a:p>
        </p:txBody>
      </p:sp>
    </p:spTree>
    <p:extLst>
      <p:ext uri="{BB962C8B-B14F-4D97-AF65-F5344CB8AC3E}">
        <p14:creationId xmlns:p14="http://schemas.microsoft.com/office/powerpoint/2010/main" val="391794658"/>
      </p:ext>
    </p:extLst>
  </p:cSld>
  <p:clrMapOvr>
    <a:masterClrMapping/>
  </p:clrMapOvr>
  <p:transition spd="med">
    <p:wipe dir="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a:xfrm>
            <a:off x="193868" y="394392"/>
            <a:ext cx="8772157" cy="787863"/>
          </a:xfrm>
        </p:spPr>
        <p:txBody>
          <a:bodyPr/>
          <a:lstStyle/>
          <a:p>
            <a:pPr eaLnBrk="1" hangingPunct="1"/>
            <a:r>
              <a:rPr lang="en-US" sz="1800" b="0" dirty="0"/>
              <a:t>Attacks</a:t>
            </a:r>
            <a:br>
              <a:rPr lang="en-US" dirty="0"/>
            </a:br>
            <a:r>
              <a:rPr lang="en-US" dirty="0"/>
              <a:t>Wireless and Mobile Attacks (Cont.)</a:t>
            </a:r>
            <a:endParaRPr lang="en-US" dirty="0">
              <a:latin typeface="Arial" charset="0"/>
            </a:endParaRPr>
          </a:p>
        </p:txBody>
      </p:sp>
      <p:sp>
        <p:nvSpPr>
          <p:cNvPr id="2" name="Content Placeholder 1"/>
          <p:cNvSpPr>
            <a:spLocks noGrp="1"/>
          </p:cNvSpPr>
          <p:nvPr>
            <p:ph idx="1"/>
          </p:nvPr>
        </p:nvSpPr>
        <p:spPr>
          <a:xfrm>
            <a:off x="213109" y="1330036"/>
            <a:ext cx="8559416" cy="4799540"/>
          </a:xfrm>
        </p:spPr>
        <p:txBody>
          <a:bodyPr/>
          <a:lstStyle/>
          <a:p>
            <a:pPr marL="0" indent="0">
              <a:buNone/>
            </a:pPr>
            <a:r>
              <a:rPr lang="en-US" sz="1800" b="1" dirty="0"/>
              <a:t>Defending Against Wireless and Mobile Device Attacks</a:t>
            </a:r>
          </a:p>
          <a:p>
            <a:pPr marL="0" indent="0">
              <a:buNone/>
            </a:pPr>
            <a:r>
              <a:rPr lang="en-US" sz="1800" dirty="0"/>
              <a:t>There are several steps to take to defend against wireless and mobile device attacks. </a:t>
            </a:r>
          </a:p>
          <a:p>
            <a:r>
              <a:rPr lang="en-US" sz="1800" dirty="0"/>
              <a:t>Most WLAN products use default settings. Take advantage of the basic wireless security features such as authentication and encryption by changing the default configuration settings.</a:t>
            </a:r>
          </a:p>
          <a:p>
            <a:r>
              <a:rPr lang="en-US" sz="1800" dirty="0"/>
              <a:t>Restrict access point placement with the network by placing these devices outside the firewall or within a demilitarized zone (DMZ) which contains other untrusted devices such as email and web servers.</a:t>
            </a:r>
          </a:p>
          <a:p>
            <a:r>
              <a:rPr lang="en-US" sz="1800" dirty="0"/>
              <a:t>WLAN tools such as </a:t>
            </a:r>
            <a:r>
              <a:rPr lang="en-US" sz="1800" dirty="0" err="1"/>
              <a:t>NetStumbler</a:t>
            </a:r>
            <a:r>
              <a:rPr lang="en-US" sz="1800" dirty="0"/>
              <a:t> may discover rogue access points or unauthorized workstations. Develop a guest policy to address the need when legitimate guests need to connect to the Internet while visiting. For authorized employees, utilize a remote access virtual private network (VPN) for WLAN access.</a:t>
            </a:r>
          </a:p>
        </p:txBody>
      </p:sp>
    </p:spTree>
    <p:extLst>
      <p:ext uri="{BB962C8B-B14F-4D97-AF65-F5344CB8AC3E}">
        <p14:creationId xmlns:p14="http://schemas.microsoft.com/office/powerpoint/2010/main" val="2871302787"/>
      </p:ext>
    </p:extLst>
  </p:cSld>
  <p:clrMapOvr>
    <a:masterClrMapping/>
  </p:clrMapOvr>
  <p:transition spd="med">
    <p:wipe dir="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a:xfrm>
            <a:off x="193868" y="394392"/>
            <a:ext cx="8772157" cy="787863"/>
          </a:xfrm>
        </p:spPr>
        <p:txBody>
          <a:bodyPr/>
          <a:lstStyle/>
          <a:p>
            <a:pPr eaLnBrk="1" hangingPunct="1"/>
            <a:r>
              <a:rPr lang="en-US" sz="1800" b="0" dirty="0"/>
              <a:t>Attacks</a:t>
            </a:r>
            <a:br>
              <a:rPr lang="en-US" dirty="0"/>
            </a:br>
            <a:r>
              <a:rPr lang="en-US" dirty="0"/>
              <a:t>Application Attacks</a:t>
            </a:r>
            <a:endParaRPr lang="en-US" dirty="0">
              <a:latin typeface="Arial" charset="0"/>
            </a:endParaRPr>
          </a:p>
        </p:txBody>
      </p:sp>
      <p:sp>
        <p:nvSpPr>
          <p:cNvPr id="2" name="Content Placeholder 1"/>
          <p:cNvSpPr>
            <a:spLocks noGrp="1"/>
          </p:cNvSpPr>
          <p:nvPr>
            <p:ph idx="1"/>
          </p:nvPr>
        </p:nvSpPr>
        <p:spPr>
          <a:xfrm>
            <a:off x="213109" y="1330036"/>
            <a:ext cx="8552200" cy="4799540"/>
          </a:xfrm>
        </p:spPr>
        <p:txBody>
          <a:bodyPr/>
          <a:lstStyle/>
          <a:p>
            <a:pPr marL="0" indent="0">
              <a:buNone/>
            </a:pPr>
            <a:r>
              <a:rPr lang="en-US" sz="1800" b="1" dirty="0"/>
              <a:t>Cross-site scripting (XSS) - </a:t>
            </a:r>
            <a:r>
              <a:rPr lang="en-US" sz="1800" dirty="0"/>
              <a:t>is a vulnerability found in web applications. XSS allows criminals to inject scripts into the web pages viewed by users. This script can contain malicious code. Cross-site scripting has three participants: the criminal, the victim, and the website. The cyber-criminal does not target a victim directly. The criminal exploits vulnerability within a website or web application. Criminals inject client-side scripts into web pages viewed by users, the victims. </a:t>
            </a:r>
          </a:p>
          <a:p>
            <a:pPr marL="0" indent="0">
              <a:buNone/>
            </a:pPr>
            <a:r>
              <a:rPr lang="en-US" sz="1800" b="1" dirty="0"/>
              <a:t>Code Injections Attacks - </a:t>
            </a:r>
            <a:r>
              <a:rPr lang="en-US" sz="1800" dirty="0"/>
              <a:t>One way to store data at a website is to use a database. There are several different types of databases such as a Structured Query Language (SQL) database or an Extensible Markup Language (XML) database. Both XML and SQL injection attacks exploit weaknesses in the program such as not validating database queries properly.</a:t>
            </a:r>
          </a:p>
          <a:p>
            <a:pPr marL="0" indent="0">
              <a:buNone/>
            </a:pPr>
            <a:r>
              <a:rPr lang="en-US" sz="1800" b="1" dirty="0"/>
              <a:t>Buffer Overflow - </a:t>
            </a:r>
            <a:r>
              <a:rPr lang="en-US" sz="1800" dirty="0"/>
              <a:t>A buffer overflow occurs when data goes beyond the limits of a buffer. Buffers are memory areas allocated to an application. By changing data beyond the boundaries of a buffer, the application accesses memory allocated to other processes. This can lead to a system crash, data compromise, or provide escalation of privileges.</a:t>
            </a:r>
          </a:p>
          <a:p>
            <a:pPr marL="0" indent="0">
              <a:buNone/>
            </a:pPr>
            <a:endParaRPr lang="en-US" sz="1800" dirty="0"/>
          </a:p>
        </p:txBody>
      </p:sp>
    </p:spTree>
    <p:extLst>
      <p:ext uri="{BB962C8B-B14F-4D97-AF65-F5344CB8AC3E}">
        <p14:creationId xmlns:p14="http://schemas.microsoft.com/office/powerpoint/2010/main" val="3753679465"/>
      </p:ext>
    </p:extLst>
  </p:cSld>
  <p:clrMapOvr>
    <a:masterClrMapping/>
  </p:clrMapOvr>
  <p:transition spd="med">
    <p:wipe dir="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a:xfrm>
            <a:off x="193868" y="394392"/>
            <a:ext cx="8772157" cy="787863"/>
          </a:xfrm>
        </p:spPr>
        <p:txBody>
          <a:bodyPr/>
          <a:lstStyle/>
          <a:p>
            <a:pPr eaLnBrk="1" hangingPunct="1"/>
            <a:r>
              <a:rPr lang="en-US" sz="1800" b="0" dirty="0"/>
              <a:t>Attacks</a:t>
            </a:r>
            <a:br>
              <a:rPr lang="en-US" dirty="0"/>
            </a:br>
            <a:r>
              <a:rPr lang="en-US" dirty="0"/>
              <a:t>Application Attacks</a:t>
            </a:r>
            <a:endParaRPr lang="en-US" dirty="0">
              <a:latin typeface="Arial" charset="0"/>
            </a:endParaRPr>
          </a:p>
        </p:txBody>
      </p:sp>
      <p:sp>
        <p:nvSpPr>
          <p:cNvPr id="2" name="Content Placeholder 1"/>
          <p:cNvSpPr>
            <a:spLocks noGrp="1"/>
          </p:cNvSpPr>
          <p:nvPr>
            <p:ph idx="1"/>
          </p:nvPr>
        </p:nvSpPr>
        <p:spPr>
          <a:xfrm>
            <a:off x="213109" y="1330036"/>
            <a:ext cx="8552200" cy="4799540"/>
          </a:xfrm>
        </p:spPr>
        <p:txBody>
          <a:bodyPr/>
          <a:lstStyle/>
          <a:p>
            <a:pPr marL="0" indent="0">
              <a:buNone/>
            </a:pPr>
            <a:r>
              <a:rPr lang="en-US" sz="1800" b="1" dirty="0"/>
              <a:t>Remote Code Executions </a:t>
            </a:r>
            <a:r>
              <a:rPr lang="en-US" sz="1800" dirty="0"/>
              <a:t>vulnerabilities allow a cybercriminal to execute malicious code and take control of a system with the privileges of the user running the application. Remote code execution allows a criminal to execute any command on a target machine.</a:t>
            </a:r>
          </a:p>
          <a:p>
            <a:pPr marL="0" indent="0">
              <a:buNone/>
            </a:pPr>
            <a:r>
              <a:rPr lang="en-US" sz="1800" b="1" dirty="0"/>
              <a:t>ActiveX Controls and Java </a:t>
            </a:r>
            <a:r>
              <a:rPr lang="en-US" sz="1800" dirty="0"/>
              <a:t>controls provide the capability of a plugin to Internet Explorer. </a:t>
            </a:r>
          </a:p>
          <a:p>
            <a:r>
              <a:rPr lang="en-US" sz="1800" dirty="0"/>
              <a:t>ActiveX controls are pieces of software installed by users to provide extended capabilities. Third parties write some ActiveX controls and they may be malicious. They can monitor browsing habits, install malware, or log keystrokes. Active X controls also work in other Microsoft applications.</a:t>
            </a:r>
          </a:p>
          <a:p>
            <a:r>
              <a:rPr lang="en-US" sz="1800" dirty="0"/>
              <a:t>Java operates through an interpreter, the Java Virtual Machine (JVM). The JVM enables the Java program’s functionality. The JVM sandboxes or isolates untrusted code from the rest of the operating system. There are vulnerabilities, which allow untrusted code to go around the restrictions imposed by the sandbox. </a:t>
            </a:r>
          </a:p>
          <a:p>
            <a:pPr marL="0" indent="0">
              <a:buNone/>
            </a:pPr>
            <a:endParaRPr lang="en-US" sz="1800" dirty="0"/>
          </a:p>
        </p:txBody>
      </p:sp>
    </p:spTree>
    <p:extLst>
      <p:ext uri="{BB962C8B-B14F-4D97-AF65-F5344CB8AC3E}">
        <p14:creationId xmlns:p14="http://schemas.microsoft.com/office/powerpoint/2010/main" val="2263112172"/>
      </p:ext>
    </p:extLst>
  </p:cSld>
  <p:clrMapOvr>
    <a:masterClrMapping/>
  </p:clrMapOvr>
  <p:transition spd="med">
    <p:wipe dir="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a:xfrm>
            <a:off x="193868" y="394392"/>
            <a:ext cx="8772157" cy="787863"/>
          </a:xfrm>
        </p:spPr>
        <p:txBody>
          <a:bodyPr/>
          <a:lstStyle/>
          <a:p>
            <a:pPr eaLnBrk="1" hangingPunct="1"/>
            <a:r>
              <a:rPr lang="en-US" sz="1800" b="0" dirty="0"/>
              <a:t>Attacks</a:t>
            </a:r>
            <a:br>
              <a:rPr lang="en-US" dirty="0"/>
            </a:br>
            <a:r>
              <a:rPr lang="en-US" dirty="0"/>
              <a:t>Application Attacks</a:t>
            </a:r>
            <a:endParaRPr lang="en-US" dirty="0">
              <a:latin typeface="Arial" charset="0"/>
            </a:endParaRPr>
          </a:p>
        </p:txBody>
      </p:sp>
      <p:sp>
        <p:nvSpPr>
          <p:cNvPr id="2" name="Content Placeholder 1"/>
          <p:cNvSpPr>
            <a:spLocks noGrp="1"/>
          </p:cNvSpPr>
          <p:nvPr>
            <p:ph idx="1"/>
          </p:nvPr>
        </p:nvSpPr>
        <p:spPr>
          <a:xfrm>
            <a:off x="213109" y="1330036"/>
            <a:ext cx="8552200" cy="3622964"/>
          </a:xfrm>
        </p:spPr>
        <p:txBody>
          <a:bodyPr/>
          <a:lstStyle/>
          <a:p>
            <a:pPr marL="0" indent="0">
              <a:buNone/>
            </a:pPr>
            <a:r>
              <a:rPr lang="en-US" sz="1800" b="1" dirty="0"/>
              <a:t>Defending Against Application Attacks</a:t>
            </a:r>
          </a:p>
          <a:p>
            <a:r>
              <a:rPr lang="en-US" sz="1800" dirty="0"/>
              <a:t>The first line of defense against an application attack is to write solid code. </a:t>
            </a:r>
          </a:p>
          <a:p>
            <a:r>
              <a:rPr lang="en-US" sz="1800" dirty="0"/>
              <a:t>Regardless of the language used, or the source of outside input, prudent programming practice is to treat all input from outside a function as hostile. </a:t>
            </a:r>
          </a:p>
          <a:p>
            <a:r>
              <a:rPr lang="en-US" sz="1800" dirty="0"/>
              <a:t>Validate all inputs as if they were hostile.</a:t>
            </a:r>
          </a:p>
          <a:p>
            <a:r>
              <a:rPr lang="en-US" sz="1800" dirty="0"/>
              <a:t>Keep all software including operating systems and applications up to date, and do not ignore update prompts. </a:t>
            </a:r>
          </a:p>
          <a:p>
            <a:r>
              <a:rPr lang="en-US" sz="1800" dirty="0"/>
              <a:t>Not all programs update automatically, so at the very least, always select the manual update option. </a:t>
            </a:r>
          </a:p>
          <a:p>
            <a:pPr marL="0" indent="0">
              <a:buNone/>
            </a:pPr>
            <a:endParaRPr lang="en-US" sz="1800" dirty="0"/>
          </a:p>
        </p:txBody>
      </p:sp>
    </p:spTree>
    <p:extLst>
      <p:ext uri="{BB962C8B-B14F-4D97-AF65-F5344CB8AC3E}">
        <p14:creationId xmlns:p14="http://schemas.microsoft.com/office/powerpoint/2010/main" val="2857212957"/>
      </p:ext>
    </p:extLst>
  </p:cSld>
  <p:clrMapOvr>
    <a:masterClrMapping/>
  </p:clrMapOvr>
  <p:transition spd="med">
    <p:wipe dir="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105836" y="2263775"/>
            <a:ext cx="4358524" cy="1481138"/>
          </a:xfrm>
        </p:spPr>
        <p:txBody>
          <a:bodyPr/>
          <a:lstStyle/>
          <a:p>
            <a:pPr eaLnBrk="1" hangingPunct="1"/>
            <a:r>
              <a:rPr lang="en-US" sz="2400" dirty="0"/>
              <a:t>3.4  Chapter Summary</a:t>
            </a:r>
          </a:p>
        </p:txBody>
      </p:sp>
    </p:spTree>
    <p:extLst>
      <p:ext uri="{BB962C8B-B14F-4D97-AF65-F5344CB8AC3E}">
        <p14:creationId xmlns:p14="http://schemas.microsoft.com/office/powerpoint/2010/main" val="1818553580"/>
      </p:ext>
    </p:extLst>
  </p:cSld>
  <p:clrMapOvr>
    <a:masterClrMapping/>
  </p:clrMapOvr>
  <p:transition>
    <p:wipe dir="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1"/>
          <p:cNvSpPr txBox="1">
            <a:spLocks/>
          </p:cNvSpPr>
          <p:nvPr/>
        </p:nvSpPr>
        <p:spPr bwMode="auto">
          <a:xfrm>
            <a:off x="365508" y="1596652"/>
            <a:ext cx="8600517" cy="4140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82124" tIns="41061" rIns="82124" bIns="41061" numCol="1" anchor="t" anchorCtr="0" compatLnSpc="1">
            <a:prstTxWarp prst="textNoShape">
              <a:avLst/>
            </a:prstTxWarp>
          </a:bodyPr>
          <a:lstStyle>
            <a:lvl1pPr marL="236538" indent="-236538" algn="l" defTabSz="814388" rtl="0" eaLnBrk="0" fontAlgn="base" hangingPunct="0">
              <a:lnSpc>
                <a:spcPct val="95000"/>
              </a:lnSpc>
              <a:spcBef>
                <a:spcPct val="50000"/>
              </a:spcBef>
              <a:spcAft>
                <a:spcPct val="0"/>
              </a:spcAft>
              <a:buClr>
                <a:srgbClr val="708CA1"/>
              </a:buClr>
              <a:buFont typeface="Wingdings" charset="0"/>
              <a:buChar char="§"/>
              <a:defRPr sz="2400">
                <a:solidFill>
                  <a:schemeClr val="tx1"/>
                </a:solidFill>
                <a:latin typeface="+mn-lt"/>
                <a:ea typeface="ＭＳ Ｐゴシック" charset="0"/>
                <a:cs typeface="ＭＳ Ｐゴシック" charset="0"/>
              </a:defRPr>
            </a:lvl1pPr>
            <a:lvl2pPr marL="574675" indent="-117475"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2pPr>
            <a:lvl3pPr marL="914400"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3pPr>
            <a:lvl4pPr marL="1254125" indent="117475"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4pPr>
            <a:lvl5pPr marL="1604963" indent="223838"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5pPr>
            <a:lvl6pPr marL="2062163" algn="l" defTabSz="814388" rtl="0" eaLnBrk="1" fontAlgn="base" hangingPunct="1">
              <a:lnSpc>
                <a:spcPct val="95000"/>
              </a:lnSpc>
              <a:spcBef>
                <a:spcPct val="35000"/>
              </a:spcBef>
              <a:spcAft>
                <a:spcPct val="0"/>
              </a:spcAft>
              <a:buClr>
                <a:srgbClr val="708CA1"/>
              </a:buClr>
              <a:defRPr sz="2000">
                <a:solidFill>
                  <a:schemeClr val="tx1"/>
                </a:solidFill>
                <a:latin typeface="+mn-lt"/>
              </a:defRPr>
            </a:lvl6pPr>
            <a:lvl7pPr marL="2519363" algn="l" defTabSz="814388" rtl="0" eaLnBrk="1" fontAlgn="base" hangingPunct="1">
              <a:lnSpc>
                <a:spcPct val="95000"/>
              </a:lnSpc>
              <a:spcBef>
                <a:spcPct val="35000"/>
              </a:spcBef>
              <a:spcAft>
                <a:spcPct val="0"/>
              </a:spcAft>
              <a:buClr>
                <a:srgbClr val="708CA1"/>
              </a:buClr>
              <a:defRPr sz="2000">
                <a:solidFill>
                  <a:schemeClr val="tx1"/>
                </a:solidFill>
                <a:latin typeface="+mn-lt"/>
              </a:defRPr>
            </a:lvl7pPr>
            <a:lvl8pPr marL="2976563" algn="l" defTabSz="814388" rtl="0" eaLnBrk="1" fontAlgn="base" hangingPunct="1">
              <a:lnSpc>
                <a:spcPct val="95000"/>
              </a:lnSpc>
              <a:spcBef>
                <a:spcPct val="35000"/>
              </a:spcBef>
              <a:spcAft>
                <a:spcPct val="0"/>
              </a:spcAft>
              <a:buClr>
                <a:srgbClr val="708CA1"/>
              </a:buClr>
              <a:defRPr sz="2000">
                <a:solidFill>
                  <a:schemeClr val="tx1"/>
                </a:solidFill>
                <a:latin typeface="+mn-lt"/>
              </a:defRPr>
            </a:lvl8pPr>
            <a:lvl9pPr marL="3433763" algn="l" defTabSz="814388" rtl="0" eaLnBrk="1" fontAlgn="base" hangingPunct="1">
              <a:lnSpc>
                <a:spcPct val="95000"/>
              </a:lnSpc>
              <a:spcBef>
                <a:spcPct val="35000"/>
              </a:spcBef>
              <a:spcAft>
                <a:spcPct val="0"/>
              </a:spcAft>
              <a:buClr>
                <a:srgbClr val="708CA1"/>
              </a:buClr>
              <a:defRPr sz="2000">
                <a:solidFill>
                  <a:schemeClr val="tx1"/>
                </a:solidFill>
                <a:latin typeface="+mn-lt"/>
              </a:defRPr>
            </a:lvl9pPr>
          </a:lstStyle>
          <a:p>
            <a:pPr marL="0" indent="0">
              <a:buNone/>
            </a:pPr>
            <a:r>
              <a:rPr lang="en-US" sz="1800" dirty="0"/>
              <a:t>Threats, vulnerabilities, and attacks are the central focus of the cybersecurity wizards. </a:t>
            </a:r>
          </a:p>
          <a:p>
            <a:r>
              <a:rPr lang="en-US" sz="1800" dirty="0"/>
              <a:t>This chapter discussed the various cybersecurity attacks that cyber criminals launch. </a:t>
            </a:r>
          </a:p>
          <a:p>
            <a:r>
              <a:rPr lang="en-US" sz="1800" dirty="0"/>
              <a:t>The chapter explained the threat of malware and malicious code. </a:t>
            </a:r>
          </a:p>
          <a:p>
            <a:r>
              <a:rPr lang="en-US" sz="1800" dirty="0"/>
              <a:t>The chapter discussed the types of trickery involved with social engineering. Maneuvering explained the types of attacks that both wired and wireless networks experience. </a:t>
            </a:r>
          </a:p>
          <a:p>
            <a:r>
              <a:rPr lang="en-US" sz="1800" dirty="0"/>
              <a:t>Finally, the chapter discussed the vulnerabilities presented by application attacks.</a:t>
            </a:r>
          </a:p>
          <a:p>
            <a:pPr marL="0" indent="0">
              <a:buNone/>
            </a:pPr>
            <a:r>
              <a:rPr lang="en-US" sz="1800" dirty="0"/>
              <a:t>Understanding the types of possible threats allows an organization to identify the vulnerabilities that make it a target. The organization can then learn how to defend itself against cybersecurity trickery and maneuvering.</a:t>
            </a:r>
          </a:p>
        </p:txBody>
      </p:sp>
      <p:sp>
        <p:nvSpPr>
          <p:cNvPr id="21505" name="Rectangle 2"/>
          <p:cNvSpPr>
            <a:spLocks noGrp="1" noChangeArrowheads="1"/>
          </p:cNvSpPr>
          <p:nvPr>
            <p:ph type="title"/>
          </p:nvPr>
        </p:nvSpPr>
        <p:spPr/>
        <p:txBody>
          <a:bodyPr/>
          <a:lstStyle/>
          <a:p>
            <a:pPr eaLnBrk="1" hangingPunct="1"/>
            <a:r>
              <a:rPr lang="en-US" sz="1800" dirty="0">
                <a:latin typeface="Arial" charset="0"/>
              </a:rPr>
              <a:t>Chapter Summary</a:t>
            </a:r>
            <a:br>
              <a:rPr lang="en-US" dirty="0">
                <a:latin typeface="Arial" charset="0"/>
              </a:rPr>
            </a:br>
            <a:r>
              <a:rPr lang="en-US" dirty="0">
                <a:latin typeface="Arial" charset="0"/>
              </a:rPr>
              <a:t>Summary</a:t>
            </a:r>
          </a:p>
        </p:txBody>
      </p:sp>
    </p:spTree>
    <p:extLst>
      <p:ext uri="{BB962C8B-B14F-4D97-AF65-F5344CB8AC3E}">
        <p14:creationId xmlns:p14="http://schemas.microsoft.com/office/powerpoint/2010/main" val="2497760924"/>
      </p:ext>
    </p:extLst>
  </p:cSld>
  <p:clrMapOvr>
    <a:masterClrMapping/>
  </p:clrMapOvr>
  <p:transition spd="med">
    <p:wipe dir="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7" name="Rectangle 2"/>
          <p:cNvSpPr>
            <a:spLocks noChangeArrowheads="1"/>
          </p:cNvSpPr>
          <p:nvPr/>
        </p:nvSpPr>
        <p:spPr bwMode="auto">
          <a:xfrm>
            <a:off x="0" y="0"/>
            <a:ext cx="9144000" cy="6858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82124" tIns="41061" rIns="82124" bIns="41061" anchor="ctr"/>
          <a:lstStyle/>
          <a:p>
            <a:endParaRPr lang="en-US"/>
          </a:p>
        </p:txBody>
      </p:sp>
      <p:pic>
        <p:nvPicPr>
          <p:cNvPr id="121858" name="Picture 3" descr="CNA_largo-onwhite"/>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1508125" y="2741613"/>
            <a:ext cx="6097588" cy="892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17036819"/>
      </p:ext>
    </p:extLst>
  </p:cSld>
  <p:clrMapOvr>
    <a:masterClrMapping/>
  </p:clrMapOvr>
  <p:transition spd="med">
    <p:wipe dir="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9" descr="Cisco_WHT_Logo.gi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352800" y="2619375"/>
            <a:ext cx="2400300" cy="1266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3" name="Rectangle 70"/>
          <p:cNvSpPr>
            <a:spLocks noChangeArrowheads="1"/>
          </p:cNvSpPr>
          <p:nvPr/>
        </p:nvSpPr>
        <p:spPr bwMode="auto">
          <a:xfrm>
            <a:off x="0" y="0"/>
            <a:ext cx="9144000" cy="685800"/>
          </a:xfrm>
          <a:prstGeom prst="rect">
            <a:avLst/>
          </a:prstGeom>
          <a:solidFill>
            <a:srgbClr val="FFFFFF"/>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lIns="82124" tIns="41061" rIns="82124" bIns="41061" anchor="ctr"/>
          <a:lstStyle/>
          <a:p>
            <a:pPr algn="ctr" eaLnBrk="0" hangingPunct="0">
              <a:lnSpc>
                <a:spcPct val="90000"/>
              </a:lnSpc>
            </a:pPr>
            <a:endParaRPr lang="en-US" b="0"/>
          </a:p>
        </p:txBody>
      </p:sp>
    </p:spTree>
    <p:extLst>
      <p:ext uri="{BB962C8B-B14F-4D97-AF65-F5344CB8AC3E}">
        <p14:creationId xmlns:p14="http://schemas.microsoft.com/office/powerpoint/2010/main" val="725382621"/>
      </p:ext>
    </p:extLst>
  </p:cSld>
  <p:clrMapOvr>
    <a:masterClrMapping/>
  </p:clrMapOvr>
  <p:transition>
    <p:wipe dir="r"/>
  </p:transition>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146" name="Rectangle 33"/>
          <p:cNvSpPr>
            <a:spLocks noGrp="1" noChangeArrowheads="1"/>
          </p:cNvSpPr>
          <p:nvPr>
            <p:ph type="title" idx="4294967295"/>
          </p:nvPr>
        </p:nvSpPr>
        <p:spPr>
          <a:xfrm>
            <a:off x="655638" y="609600"/>
            <a:ext cx="8145462" cy="838200"/>
          </a:xfrm>
        </p:spPr>
        <p:txBody>
          <a:bodyPr/>
          <a:lstStyle/>
          <a:p>
            <a:pPr eaLnBrk="1" hangingPunct="1"/>
            <a:r>
              <a:rPr lang="en-US" dirty="0"/>
              <a:t>Chapter 3: Activities</a:t>
            </a:r>
          </a:p>
        </p:txBody>
      </p:sp>
      <p:sp>
        <p:nvSpPr>
          <p:cNvPr id="6147" name="Rectangle 34"/>
          <p:cNvSpPr>
            <a:spLocks noGrp="1" noChangeArrowheads="1"/>
          </p:cNvSpPr>
          <p:nvPr>
            <p:ph type="body" idx="4294967295"/>
          </p:nvPr>
        </p:nvSpPr>
        <p:spPr>
          <a:xfrm>
            <a:off x="701937" y="1632031"/>
            <a:ext cx="7940675" cy="4605454"/>
          </a:xfrm>
        </p:spPr>
        <p:txBody>
          <a:bodyPr/>
          <a:lstStyle/>
          <a:p>
            <a:pPr marL="0" indent="0" eaLnBrk="1" hangingPunct="1">
              <a:spcBef>
                <a:spcPct val="30000"/>
              </a:spcBef>
              <a:buNone/>
            </a:pPr>
            <a:r>
              <a:rPr lang="en-US" sz="2000" dirty="0"/>
              <a:t>What activities are associated with this chapter?</a:t>
            </a:r>
          </a:p>
          <a:p>
            <a:pPr marL="0" indent="0" eaLnBrk="1" hangingPunct="1">
              <a:spcBef>
                <a:spcPct val="30000"/>
              </a:spcBef>
              <a:buNone/>
            </a:pPr>
            <a:endParaRPr lang="en-US" sz="2000" dirty="0"/>
          </a:p>
          <a:p>
            <a:pPr marL="0" indent="0" eaLnBrk="1" hangingPunct="1">
              <a:spcBef>
                <a:spcPct val="30000"/>
              </a:spcBef>
              <a:buNone/>
            </a:pPr>
            <a:endParaRPr lang="en-US" sz="2000" dirty="0"/>
          </a:p>
          <a:p>
            <a:pPr marL="119063" indent="0" eaLnBrk="1" hangingPunct="1">
              <a:spcBef>
                <a:spcPct val="30000"/>
              </a:spcBef>
              <a:buNone/>
            </a:pPr>
            <a:endParaRPr lang="en-US" sz="2000" dirty="0"/>
          </a:p>
          <a:p>
            <a:pPr marL="119063" indent="0" eaLnBrk="1" hangingPunct="1">
              <a:spcBef>
                <a:spcPct val="30000"/>
              </a:spcBef>
              <a:buNone/>
            </a:pPr>
            <a:endParaRPr lang="en-US" sz="2000" dirty="0"/>
          </a:p>
          <a:p>
            <a:pPr marL="119063" indent="0" eaLnBrk="1" hangingPunct="1">
              <a:spcBef>
                <a:spcPct val="30000"/>
              </a:spcBef>
              <a:buNone/>
            </a:pPr>
            <a:endParaRPr lang="en-US" sz="2000" dirty="0"/>
          </a:p>
          <a:p>
            <a:pPr marL="119063" indent="0" eaLnBrk="1" hangingPunct="1">
              <a:spcBef>
                <a:spcPct val="30000"/>
              </a:spcBef>
              <a:buNone/>
            </a:pPr>
            <a:endParaRPr lang="en-US" sz="2000" dirty="0"/>
          </a:p>
          <a:p>
            <a:pPr marL="0" indent="0" eaLnBrk="1" hangingPunct="1">
              <a:spcBef>
                <a:spcPct val="30000"/>
              </a:spcBef>
              <a:buNone/>
            </a:pPr>
            <a:endParaRPr lang="en-US" sz="2000" dirty="0"/>
          </a:p>
          <a:p>
            <a:pPr marL="0" indent="0" eaLnBrk="1" hangingPunct="1">
              <a:spcBef>
                <a:spcPct val="30000"/>
              </a:spcBef>
              <a:buNone/>
            </a:pPr>
            <a:endParaRPr lang="en-US" sz="2000" dirty="0"/>
          </a:p>
          <a:p>
            <a:pPr marL="0" indent="0" eaLnBrk="1" hangingPunct="1">
              <a:spcBef>
                <a:spcPct val="30000"/>
              </a:spcBef>
              <a:buNone/>
            </a:pPr>
            <a:endParaRPr lang="en-US" sz="2000" dirty="0"/>
          </a:p>
        </p:txBody>
      </p:sp>
      <p:graphicFrame>
        <p:nvGraphicFramePr>
          <p:cNvPr id="2" name="Table 1"/>
          <p:cNvGraphicFramePr>
            <a:graphicFrameLocks noGrp="1"/>
          </p:cNvGraphicFramePr>
          <p:nvPr>
            <p:extLst>
              <p:ext uri="{D42A27DB-BD31-4B8C-83A1-F6EECF244321}">
                <p14:modId xmlns:p14="http://schemas.microsoft.com/office/powerpoint/2010/main" val="3510706614"/>
              </p:ext>
            </p:extLst>
          </p:nvPr>
        </p:nvGraphicFramePr>
        <p:xfrm>
          <a:off x="701937" y="2043547"/>
          <a:ext cx="7683527" cy="303276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20000"/>
                    </a:ext>
                  </a:extLst>
                </a:gridCol>
                <a:gridCol w="2032000">
                  <a:extLst>
                    <a:ext uri="{9D8B030D-6E8A-4147-A177-3AD203B41FA5}">
                      <a16:colId xmlns:a16="http://schemas.microsoft.com/office/drawing/2014/main" val="20001"/>
                    </a:ext>
                  </a:extLst>
                </a:gridCol>
                <a:gridCol w="3619527">
                  <a:extLst>
                    <a:ext uri="{9D8B030D-6E8A-4147-A177-3AD203B41FA5}">
                      <a16:colId xmlns:a16="http://schemas.microsoft.com/office/drawing/2014/main" val="20002"/>
                    </a:ext>
                  </a:extLst>
                </a:gridCol>
              </a:tblGrid>
              <a:tr h="370840">
                <a:tc>
                  <a:txBody>
                    <a:bodyPr/>
                    <a:lstStyle/>
                    <a:p>
                      <a:r>
                        <a:rPr lang="en-US" dirty="0"/>
                        <a:t>Page Number</a:t>
                      </a:r>
                    </a:p>
                  </a:txBody>
                  <a:tcPr/>
                </a:tc>
                <a:tc>
                  <a:txBody>
                    <a:bodyPr/>
                    <a:lstStyle/>
                    <a:p>
                      <a:r>
                        <a:rPr lang="en-US" dirty="0"/>
                        <a:t>Activity Type</a:t>
                      </a:r>
                    </a:p>
                  </a:txBody>
                  <a:tcPr/>
                </a:tc>
                <a:tc>
                  <a:txBody>
                    <a:bodyPr/>
                    <a:lstStyle/>
                    <a:p>
                      <a:r>
                        <a:rPr lang="en-US" dirty="0"/>
                        <a:t>Activity Name</a:t>
                      </a:r>
                    </a:p>
                  </a:txBody>
                  <a:tcPr/>
                </a:tc>
                <a:extLst>
                  <a:ext uri="{0D108BD9-81ED-4DB2-BD59-A6C34878D82A}">
                    <a16:rowId xmlns:a16="http://schemas.microsoft.com/office/drawing/2014/main" val="10000"/>
                  </a:ext>
                </a:extLst>
              </a:tr>
              <a:tr h="370840">
                <a:tc>
                  <a:txBody>
                    <a:bodyPr/>
                    <a:lstStyle/>
                    <a:p>
                      <a:r>
                        <a:rPr lang="en-US" dirty="0"/>
                        <a:t>3.1.1.7</a:t>
                      </a:r>
                    </a:p>
                  </a:txBody>
                  <a:tcPr/>
                </a:tc>
                <a:tc>
                  <a:txBody>
                    <a:bodyPr/>
                    <a:lstStyle/>
                    <a:p>
                      <a:r>
                        <a:rPr lang="en-US" dirty="0"/>
                        <a:t>IA</a:t>
                      </a:r>
                    </a:p>
                  </a:txBody>
                  <a:tcPr/>
                </a:tc>
                <a:tc>
                  <a:txBody>
                    <a:bodyPr/>
                    <a:lstStyle/>
                    <a:p>
                      <a:r>
                        <a:rPr lang="en-US" dirty="0"/>
                        <a:t>Identify Types of Malicious Code</a:t>
                      </a:r>
                    </a:p>
                  </a:txBody>
                  <a:tcPr/>
                </a:tc>
                <a:extLst>
                  <a:ext uri="{0D108BD9-81ED-4DB2-BD59-A6C34878D82A}">
                    <a16:rowId xmlns:a16="http://schemas.microsoft.com/office/drawing/2014/main" val="10001"/>
                  </a:ext>
                </a:extLst>
              </a:tr>
              <a:tr h="370840">
                <a:tc>
                  <a:txBody>
                    <a:bodyPr/>
                    <a:lstStyle/>
                    <a:p>
                      <a:r>
                        <a:rPr lang="en-US" dirty="0"/>
                        <a:t>3.1.2.7</a:t>
                      </a:r>
                    </a:p>
                  </a:txBody>
                  <a:tcPr/>
                </a:tc>
                <a:tc>
                  <a:txBody>
                    <a:bodyPr/>
                    <a:lstStyle/>
                    <a:p>
                      <a:r>
                        <a:rPr lang="en-US" dirty="0"/>
                        <a:t>IA</a:t>
                      </a:r>
                    </a:p>
                  </a:txBody>
                  <a:tcPr/>
                </a:tc>
                <a:tc>
                  <a:txBody>
                    <a:bodyPr/>
                    <a:lstStyle/>
                    <a:p>
                      <a:r>
                        <a:rPr lang="en-US" dirty="0"/>
                        <a:t>Identify Email and Browser Attacks</a:t>
                      </a:r>
                    </a:p>
                  </a:txBody>
                  <a:tcPr/>
                </a:tc>
                <a:extLst>
                  <a:ext uri="{0D108BD9-81ED-4DB2-BD59-A6C34878D82A}">
                    <a16:rowId xmlns:a16="http://schemas.microsoft.com/office/drawing/2014/main" val="10002"/>
                  </a:ext>
                </a:extLst>
              </a:tr>
              <a:tr h="370840">
                <a:tc>
                  <a:txBody>
                    <a:bodyPr/>
                    <a:lstStyle/>
                    <a:p>
                      <a:r>
                        <a:rPr lang="en-US" dirty="0"/>
                        <a:t>3.2.1.3</a:t>
                      </a:r>
                    </a:p>
                  </a:txBody>
                  <a:tcPr/>
                </a:tc>
                <a:tc>
                  <a:txBody>
                    <a:bodyPr/>
                    <a:lstStyle/>
                    <a:p>
                      <a:r>
                        <a:rPr lang="en-US" dirty="0"/>
                        <a:t>IA</a:t>
                      </a:r>
                    </a:p>
                  </a:txBody>
                  <a:tcPr/>
                </a:tc>
                <a:tc>
                  <a:txBody>
                    <a:bodyPr/>
                    <a:lstStyle/>
                    <a:p>
                      <a:r>
                        <a:rPr lang="en-US" dirty="0"/>
                        <a:t>Identify Social Engineering Tactics</a:t>
                      </a:r>
                    </a:p>
                  </a:txBody>
                  <a:tcPr/>
                </a:tc>
                <a:extLst>
                  <a:ext uri="{0D108BD9-81ED-4DB2-BD59-A6C34878D82A}">
                    <a16:rowId xmlns:a16="http://schemas.microsoft.com/office/drawing/2014/main" val="10003"/>
                  </a:ext>
                </a:extLst>
              </a:tr>
              <a:tr h="370840">
                <a:tc>
                  <a:txBody>
                    <a:bodyPr/>
                    <a:lstStyle/>
                    <a:p>
                      <a:r>
                        <a:rPr lang="en-US" dirty="0"/>
                        <a:t>3.2.2.6</a:t>
                      </a:r>
                    </a:p>
                  </a:txBody>
                  <a:tcPr/>
                </a:tc>
                <a:tc>
                  <a:txBody>
                    <a:bodyPr/>
                    <a:lstStyle/>
                    <a:p>
                      <a:r>
                        <a:rPr lang="en-US" dirty="0"/>
                        <a:t>IA</a:t>
                      </a:r>
                    </a:p>
                  </a:txBody>
                  <a:tcPr/>
                </a:tc>
                <a:tc>
                  <a:txBody>
                    <a:bodyPr/>
                    <a:lstStyle/>
                    <a:p>
                      <a:r>
                        <a:rPr lang="en-US" dirty="0"/>
                        <a:t>Identify Social Engineering Threats</a:t>
                      </a:r>
                    </a:p>
                  </a:txBody>
                  <a:tcPr/>
                </a:tc>
                <a:extLst>
                  <a:ext uri="{0D108BD9-81ED-4DB2-BD59-A6C34878D82A}">
                    <a16:rowId xmlns:a16="http://schemas.microsoft.com/office/drawing/2014/main" val="10004"/>
                  </a:ext>
                </a:extLst>
              </a:tr>
              <a:tr h="370840">
                <a:tc>
                  <a:txBody>
                    <a:bodyPr/>
                    <a:lstStyle/>
                    <a:p>
                      <a:r>
                        <a:rPr lang="en-US" dirty="0"/>
                        <a:t>3.3.1.7</a:t>
                      </a:r>
                    </a:p>
                  </a:txBody>
                  <a:tcPr/>
                </a:tc>
                <a:tc>
                  <a:txBody>
                    <a:bodyPr/>
                    <a:lstStyle/>
                    <a:p>
                      <a:r>
                        <a:rPr lang="en-US" dirty="0"/>
                        <a:t>IA</a:t>
                      </a:r>
                    </a:p>
                  </a:txBody>
                  <a:tcPr/>
                </a:tc>
                <a:tc>
                  <a:txBody>
                    <a:bodyPr/>
                    <a:lstStyle/>
                    <a:p>
                      <a:r>
                        <a:rPr lang="en-US" dirty="0"/>
                        <a:t>Identify Cyber Attacks</a:t>
                      </a:r>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845688366"/>
      </p:ext>
    </p:extLst>
  </p:cSld>
  <p:clrMapOvr>
    <a:masterClrMapping/>
  </p:clrMapOvr>
  <p:transition>
    <p:wipe dir="r"/>
  </p:transition>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146" name="Rectangle 33"/>
          <p:cNvSpPr>
            <a:spLocks noGrp="1" noChangeArrowheads="1"/>
          </p:cNvSpPr>
          <p:nvPr>
            <p:ph type="title" idx="4294967295"/>
          </p:nvPr>
        </p:nvSpPr>
        <p:spPr>
          <a:xfrm>
            <a:off x="655638" y="609600"/>
            <a:ext cx="8145462" cy="838200"/>
          </a:xfrm>
        </p:spPr>
        <p:txBody>
          <a:bodyPr/>
          <a:lstStyle/>
          <a:p>
            <a:pPr eaLnBrk="1" hangingPunct="1"/>
            <a:r>
              <a:rPr lang="en-US" dirty="0"/>
              <a:t>Chapter 3: Activities (Cont.)</a:t>
            </a:r>
          </a:p>
        </p:txBody>
      </p:sp>
      <p:sp>
        <p:nvSpPr>
          <p:cNvPr id="6147" name="Rectangle 34"/>
          <p:cNvSpPr>
            <a:spLocks noGrp="1" noChangeArrowheads="1"/>
          </p:cNvSpPr>
          <p:nvPr>
            <p:ph type="body" idx="4294967295"/>
          </p:nvPr>
        </p:nvSpPr>
        <p:spPr>
          <a:xfrm>
            <a:off x="701937" y="1632031"/>
            <a:ext cx="7940675" cy="4605454"/>
          </a:xfrm>
        </p:spPr>
        <p:txBody>
          <a:bodyPr/>
          <a:lstStyle/>
          <a:p>
            <a:pPr marL="0" indent="0" eaLnBrk="1" hangingPunct="1">
              <a:spcBef>
                <a:spcPct val="30000"/>
              </a:spcBef>
              <a:buNone/>
            </a:pPr>
            <a:r>
              <a:rPr lang="en-US" sz="2000" dirty="0"/>
              <a:t>What activities are associated with this chapter?</a:t>
            </a:r>
          </a:p>
          <a:p>
            <a:pPr marL="0" indent="0" eaLnBrk="1" hangingPunct="1">
              <a:spcBef>
                <a:spcPct val="30000"/>
              </a:spcBef>
              <a:buNone/>
            </a:pPr>
            <a:endParaRPr lang="en-US" sz="2000" dirty="0"/>
          </a:p>
          <a:p>
            <a:pPr marL="0" indent="0" eaLnBrk="1" hangingPunct="1">
              <a:spcBef>
                <a:spcPct val="30000"/>
              </a:spcBef>
              <a:buNone/>
            </a:pPr>
            <a:endParaRPr lang="en-US" sz="2000" dirty="0"/>
          </a:p>
          <a:p>
            <a:pPr marL="119063" indent="0" eaLnBrk="1" hangingPunct="1">
              <a:spcBef>
                <a:spcPct val="30000"/>
              </a:spcBef>
              <a:buNone/>
            </a:pPr>
            <a:endParaRPr lang="en-US" sz="2000" dirty="0"/>
          </a:p>
          <a:p>
            <a:pPr marL="119063" indent="0" eaLnBrk="1" hangingPunct="1">
              <a:spcBef>
                <a:spcPct val="30000"/>
              </a:spcBef>
              <a:buNone/>
            </a:pPr>
            <a:endParaRPr lang="en-US" sz="2000" dirty="0"/>
          </a:p>
          <a:p>
            <a:pPr marL="119063" indent="0" eaLnBrk="1" hangingPunct="1">
              <a:spcBef>
                <a:spcPct val="30000"/>
              </a:spcBef>
              <a:buNone/>
            </a:pPr>
            <a:endParaRPr lang="en-US" sz="2000" dirty="0"/>
          </a:p>
          <a:p>
            <a:pPr marL="119063" indent="0" eaLnBrk="1" hangingPunct="1">
              <a:spcBef>
                <a:spcPct val="30000"/>
              </a:spcBef>
              <a:buNone/>
            </a:pPr>
            <a:endParaRPr lang="en-US" sz="2000" dirty="0"/>
          </a:p>
          <a:p>
            <a:pPr marL="0" indent="0" eaLnBrk="1" hangingPunct="1">
              <a:spcBef>
                <a:spcPct val="30000"/>
              </a:spcBef>
              <a:buNone/>
            </a:pPr>
            <a:endParaRPr lang="en-US" sz="2000" dirty="0"/>
          </a:p>
        </p:txBody>
      </p:sp>
      <p:graphicFrame>
        <p:nvGraphicFramePr>
          <p:cNvPr id="2" name="Table 1"/>
          <p:cNvGraphicFramePr>
            <a:graphicFrameLocks noGrp="1"/>
          </p:cNvGraphicFramePr>
          <p:nvPr>
            <p:extLst>
              <p:ext uri="{D42A27DB-BD31-4B8C-83A1-F6EECF244321}">
                <p14:modId xmlns:p14="http://schemas.microsoft.com/office/powerpoint/2010/main" val="488076899"/>
              </p:ext>
            </p:extLst>
          </p:nvPr>
        </p:nvGraphicFramePr>
        <p:xfrm>
          <a:off x="701937" y="2062019"/>
          <a:ext cx="7683527" cy="229108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20000"/>
                    </a:ext>
                  </a:extLst>
                </a:gridCol>
                <a:gridCol w="2032000">
                  <a:extLst>
                    <a:ext uri="{9D8B030D-6E8A-4147-A177-3AD203B41FA5}">
                      <a16:colId xmlns:a16="http://schemas.microsoft.com/office/drawing/2014/main" val="20001"/>
                    </a:ext>
                  </a:extLst>
                </a:gridCol>
                <a:gridCol w="3619527">
                  <a:extLst>
                    <a:ext uri="{9D8B030D-6E8A-4147-A177-3AD203B41FA5}">
                      <a16:colId xmlns:a16="http://schemas.microsoft.com/office/drawing/2014/main" val="20002"/>
                    </a:ext>
                  </a:extLst>
                </a:gridCol>
              </a:tblGrid>
              <a:tr h="370840">
                <a:tc>
                  <a:txBody>
                    <a:bodyPr/>
                    <a:lstStyle/>
                    <a:p>
                      <a:r>
                        <a:rPr lang="en-US" dirty="0"/>
                        <a:t>Page Number</a:t>
                      </a:r>
                    </a:p>
                  </a:txBody>
                  <a:tcPr/>
                </a:tc>
                <a:tc>
                  <a:txBody>
                    <a:bodyPr/>
                    <a:lstStyle/>
                    <a:p>
                      <a:r>
                        <a:rPr lang="en-US" dirty="0"/>
                        <a:t>Activity Type</a:t>
                      </a:r>
                    </a:p>
                  </a:txBody>
                  <a:tcPr/>
                </a:tc>
                <a:tc>
                  <a:txBody>
                    <a:bodyPr/>
                    <a:lstStyle/>
                    <a:p>
                      <a:r>
                        <a:rPr lang="en-US" dirty="0"/>
                        <a:t>Activity Name</a:t>
                      </a:r>
                    </a:p>
                  </a:txBody>
                  <a:tcPr/>
                </a:tc>
                <a:extLst>
                  <a:ext uri="{0D108BD9-81ED-4DB2-BD59-A6C34878D82A}">
                    <a16:rowId xmlns:a16="http://schemas.microsoft.com/office/drawing/2014/main" val="10000"/>
                  </a:ext>
                </a:extLst>
              </a:tr>
              <a:tr h="370840">
                <a:tc>
                  <a:txBody>
                    <a:bodyPr/>
                    <a:lstStyle/>
                    <a:p>
                      <a:r>
                        <a:rPr lang="en-US" dirty="0"/>
                        <a:t>3.3.1.9</a:t>
                      </a:r>
                    </a:p>
                  </a:txBody>
                  <a:tcPr/>
                </a:tc>
                <a:tc>
                  <a:txBody>
                    <a:bodyPr/>
                    <a:lstStyle/>
                    <a:p>
                      <a:r>
                        <a:rPr lang="en-US" dirty="0"/>
                        <a:t>Lab</a:t>
                      </a:r>
                    </a:p>
                  </a:txBody>
                  <a:tcPr/>
                </a:tc>
                <a:tc>
                  <a:txBody>
                    <a:bodyPr/>
                    <a:lstStyle/>
                    <a:p>
                      <a:r>
                        <a:rPr lang="en-US" dirty="0"/>
                        <a:t>Detecting Threats and Vulnerabilities</a:t>
                      </a:r>
                    </a:p>
                  </a:txBody>
                  <a:tcPr/>
                </a:tc>
                <a:extLst>
                  <a:ext uri="{0D108BD9-81ED-4DB2-BD59-A6C34878D82A}">
                    <a16:rowId xmlns:a16="http://schemas.microsoft.com/office/drawing/2014/main" val="10001"/>
                  </a:ext>
                </a:extLst>
              </a:tr>
              <a:tr h="370840">
                <a:tc>
                  <a:txBody>
                    <a:bodyPr/>
                    <a:lstStyle/>
                    <a:p>
                      <a:r>
                        <a:rPr lang="en-US" dirty="0"/>
                        <a:t>3.3.2.7</a:t>
                      </a:r>
                    </a:p>
                  </a:txBody>
                  <a:tcPr/>
                </a:tc>
                <a:tc>
                  <a:txBody>
                    <a:bodyPr/>
                    <a:lstStyle/>
                    <a:p>
                      <a:r>
                        <a:rPr lang="en-US" dirty="0"/>
                        <a:t>Packet Tracer</a:t>
                      </a:r>
                    </a:p>
                  </a:txBody>
                  <a:tcPr/>
                </a:tc>
                <a:tc>
                  <a:txBody>
                    <a:bodyPr/>
                    <a:lstStyle/>
                    <a:p>
                      <a:r>
                        <a:rPr lang="en-US" dirty="0"/>
                        <a:t>Configuring WEP/WPA2 PSK/WPA2 RADIUS</a:t>
                      </a:r>
                    </a:p>
                  </a:txBody>
                  <a:tcPr/>
                </a:tc>
                <a:extLst>
                  <a:ext uri="{0D108BD9-81ED-4DB2-BD59-A6C34878D82A}">
                    <a16:rowId xmlns:a16="http://schemas.microsoft.com/office/drawing/2014/main" val="10002"/>
                  </a:ext>
                </a:extLst>
              </a:tr>
              <a:tr h="370840">
                <a:tc>
                  <a:txBody>
                    <a:bodyPr/>
                    <a:lstStyle/>
                    <a:p>
                      <a:r>
                        <a:rPr lang="en-US" dirty="0"/>
                        <a:t>3.3.3.7</a:t>
                      </a:r>
                    </a:p>
                  </a:txBody>
                  <a:tcPr/>
                </a:tc>
                <a:tc>
                  <a:txBody>
                    <a:bodyPr/>
                    <a:lstStyle/>
                    <a:p>
                      <a:r>
                        <a:rPr lang="en-US" dirty="0"/>
                        <a:t>IA</a:t>
                      </a:r>
                    </a:p>
                  </a:txBody>
                  <a:tcPr/>
                </a:tc>
                <a:tc>
                  <a:txBody>
                    <a:bodyPr/>
                    <a:lstStyle/>
                    <a:p>
                      <a:r>
                        <a:rPr lang="en-US" dirty="0"/>
                        <a:t>Identify Types of Application and Web Attacks</a:t>
                      </a:r>
                    </a:p>
                  </a:txBody>
                  <a:tcPr/>
                </a:tc>
                <a:extLst>
                  <a:ext uri="{0D108BD9-81ED-4DB2-BD59-A6C34878D82A}">
                    <a16:rowId xmlns:a16="http://schemas.microsoft.com/office/drawing/2014/main" val="10003"/>
                  </a:ext>
                </a:extLst>
              </a:tr>
            </a:tbl>
          </a:graphicData>
        </a:graphic>
      </p:graphicFrame>
      <p:sp>
        <p:nvSpPr>
          <p:cNvPr id="5" name="Rectangle 4"/>
          <p:cNvSpPr/>
          <p:nvPr/>
        </p:nvSpPr>
        <p:spPr>
          <a:xfrm>
            <a:off x="526269" y="5950735"/>
            <a:ext cx="8145462" cy="763286"/>
          </a:xfrm>
          <a:prstGeom prst="rect">
            <a:avLst/>
          </a:prstGeom>
        </p:spPr>
        <p:txBody>
          <a:bodyPr wrap="square">
            <a:spAutoFit/>
          </a:bodyPr>
          <a:lstStyle/>
          <a:p>
            <a:pPr marL="0" indent="0" algn="l" eaLnBrk="1" hangingPunct="1">
              <a:spcBef>
                <a:spcPct val="30000"/>
              </a:spcBef>
              <a:buNone/>
            </a:pPr>
            <a:r>
              <a:rPr lang="en-US" dirty="0"/>
              <a:t>The password used in the Packet Tracer activities in this chapter is: </a:t>
            </a:r>
            <a:r>
              <a:rPr lang="en-US" dirty="0">
                <a:solidFill>
                  <a:srgbClr val="00B0F0"/>
                </a:solidFill>
              </a:rPr>
              <a:t>PT_cyber1</a:t>
            </a:r>
          </a:p>
        </p:txBody>
      </p:sp>
    </p:spTree>
    <p:extLst>
      <p:ext uri="{BB962C8B-B14F-4D97-AF65-F5344CB8AC3E}">
        <p14:creationId xmlns:p14="http://schemas.microsoft.com/office/powerpoint/2010/main" val="2246143076"/>
      </p:ext>
    </p:extLst>
  </p:cSld>
  <p:clrMapOvr>
    <a:masterClrMapping/>
  </p:clrMapOvr>
  <p:transition>
    <p:wipe dir="r"/>
  </p:transition>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170" name="Rectangle 33"/>
          <p:cNvSpPr>
            <a:spLocks noGrp="1" noChangeArrowheads="1"/>
          </p:cNvSpPr>
          <p:nvPr>
            <p:ph type="title" idx="4294967295"/>
          </p:nvPr>
        </p:nvSpPr>
        <p:spPr>
          <a:xfrm>
            <a:off x="655638" y="609600"/>
            <a:ext cx="8145462" cy="838200"/>
          </a:xfrm>
        </p:spPr>
        <p:txBody>
          <a:bodyPr/>
          <a:lstStyle/>
          <a:p>
            <a:pPr eaLnBrk="1" hangingPunct="1"/>
            <a:r>
              <a:rPr lang="en-US" dirty="0"/>
              <a:t>Chapter 3: Assessment</a:t>
            </a:r>
          </a:p>
        </p:txBody>
      </p:sp>
      <p:sp>
        <p:nvSpPr>
          <p:cNvPr id="7171" name="Rectangle 34"/>
          <p:cNvSpPr>
            <a:spLocks noGrp="1" noChangeArrowheads="1"/>
          </p:cNvSpPr>
          <p:nvPr>
            <p:ph type="body" idx="4294967295"/>
          </p:nvPr>
        </p:nvSpPr>
        <p:spPr>
          <a:xfrm>
            <a:off x="646113" y="1593850"/>
            <a:ext cx="7940675" cy="3571875"/>
          </a:xfrm>
        </p:spPr>
        <p:txBody>
          <a:bodyPr/>
          <a:lstStyle/>
          <a:p>
            <a:pPr eaLnBrk="1" hangingPunct="1">
              <a:spcBef>
                <a:spcPct val="30000"/>
              </a:spcBef>
            </a:pPr>
            <a:r>
              <a:rPr lang="en-US" sz="2000" dirty="0"/>
              <a:t>Students should complete Chapter 3, “Assessment” after completing Chapter 3.</a:t>
            </a:r>
          </a:p>
          <a:p>
            <a:pPr eaLnBrk="1" hangingPunct="1">
              <a:spcBef>
                <a:spcPct val="30000"/>
              </a:spcBef>
            </a:pPr>
            <a:r>
              <a:rPr lang="en-US" sz="2000" dirty="0"/>
              <a:t>Quizzes, labs, Packet Tracers and other activities can be used to informally assess student progress.</a:t>
            </a:r>
          </a:p>
          <a:p>
            <a:pPr eaLnBrk="1" hangingPunct="1">
              <a:spcBef>
                <a:spcPct val="30000"/>
              </a:spcBef>
            </a:pPr>
            <a:endParaRPr lang="en-US" sz="1600" dirty="0"/>
          </a:p>
        </p:txBody>
      </p:sp>
    </p:spTree>
    <p:extLst>
      <p:ext uri="{BB962C8B-B14F-4D97-AF65-F5344CB8AC3E}">
        <p14:creationId xmlns:p14="http://schemas.microsoft.com/office/powerpoint/2010/main" val="3303044919"/>
      </p:ext>
    </p:extLst>
  </p:cSld>
  <p:clrMapOvr>
    <a:masterClrMapping/>
  </p:clrMapOvr>
  <p:transition>
    <p:wipe dir="r"/>
  </p:transition>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266" name="Rectangle 34"/>
          <p:cNvSpPr>
            <a:spLocks noGrp="1" noChangeArrowheads="1"/>
          </p:cNvSpPr>
          <p:nvPr>
            <p:ph type="body" idx="4294967295"/>
          </p:nvPr>
        </p:nvSpPr>
        <p:spPr>
          <a:xfrm>
            <a:off x="655638" y="1559476"/>
            <a:ext cx="7940675" cy="4906537"/>
          </a:xfrm>
        </p:spPr>
        <p:txBody>
          <a:bodyPr/>
          <a:lstStyle/>
          <a:p>
            <a:pPr marL="0" indent="0" eaLnBrk="1" hangingPunct="1">
              <a:lnSpc>
                <a:spcPct val="85000"/>
              </a:lnSpc>
              <a:spcBef>
                <a:spcPct val="30000"/>
              </a:spcBef>
              <a:buNone/>
            </a:pPr>
            <a:r>
              <a:rPr lang="en-US" sz="2000" dirty="0"/>
              <a:t>Prior to teaching Chapter 3, the instructor should:</a:t>
            </a:r>
          </a:p>
          <a:p>
            <a:pPr eaLnBrk="1" hangingPunct="1">
              <a:lnSpc>
                <a:spcPct val="85000"/>
              </a:lnSpc>
              <a:spcBef>
                <a:spcPct val="30000"/>
              </a:spcBef>
            </a:pPr>
            <a:r>
              <a:rPr lang="en-US" sz="2000" dirty="0"/>
              <a:t>Complete Chapter 3, “Assessment.”</a:t>
            </a:r>
          </a:p>
          <a:p>
            <a:pPr eaLnBrk="1" hangingPunct="1">
              <a:lnSpc>
                <a:spcPct val="85000"/>
              </a:lnSpc>
              <a:spcBef>
                <a:spcPct val="30000"/>
              </a:spcBef>
            </a:pPr>
            <a:r>
              <a:rPr lang="en-US" sz="2000" dirty="0"/>
              <a:t>The concepts and topics covered here will follow the students through their cybersecurity career. Make sure to take your time to eliminate any misconceptions.</a:t>
            </a:r>
          </a:p>
          <a:p>
            <a:r>
              <a:rPr lang="en-US" sz="2000" dirty="0"/>
              <a:t>This chapter introduces the different types of malware, malicious code and other cyber attacks. Have student create tables, notes, flashcards or other learning instruments to be able to differentiate the threats to modern computers, networks and information systems. </a:t>
            </a:r>
          </a:p>
          <a:p>
            <a:r>
              <a:rPr lang="en-US" sz="2000" dirty="0"/>
              <a:t>The chapter also introduces presents resources available to cybersecurity professionals in identify and categorizing today’s cyber threats. Make sure to demonstrate the usage of these resources. </a:t>
            </a:r>
            <a:endParaRPr lang="en-US" sz="2000" b="1" dirty="0">
              <a:solidFill>
                <a:srgbClr val="FF0000"/>
              </a:solidFill>
            </a:endParaRPr>
          </a:p>
          <a:p>
            <a:pPr eaLnBrk="1" hangingPunct="1">
              <a:lnSpc>
                <a:spcPct val="85000"/>
              </a:lnSpc>
              <a:spcBef>
                <a:spcPct val="30000"/>
              </a:spcBef>
            </a:pPr>
            <a:endParaRPr lang="en-US" dirty="0"/>
          </a:p>
        </p:txBody>
      </p:sp>
      <p:sp>
        <p:nvSpPr>
          <p:cNvPr id="4" name="Rectangle 33"/>
          <p:cNvSpPr txBox="1">
            <a:spLocks noChangeArrowheads="1"/>
          </p:cNvSpPr>
          <p:nvPr/>
        </p:nvSpPr>
        <p:spPr bwMode="auto">
          <a:xfrm>
            <a:off x="655638" y="609600"/>
            <a:ext cx="8145462" cy="838200"/>
          </a:xfrm>
          <a:prstGeom prst="rect">
            <a:avLst/>
          </a:prstGeom>
          <a:noFill/>
          <a:ln w="9525" algn="ctr">
            <a:noFill/>
            <a:miter lim="800000"/>
            <a:headEnd/>
            <a:tailEnd/>
          </a:ln>
        </p:spPr>
        <p:txBody>
          <a:bodyPr lIns="82124" tIns="41061" rIns="82124" bIns="41061" anchor="b"/>
          <a:lstStyle/>
          <a:p>
            <a:pPr algn="l" defTabSz="814388">
              <a:lnSpc>
                <a:spcPct val="90000"/>
              </a:lnSpc>
              <a:defRPr/>
            </a:pPr>
            <a:r>
              <a:rPr lang="en-US" sz="3200" b="1" kern="0" dirty="0">
                <a:solidFill>
                  <a:srgbClr val="708CA1"/>
                </a:solidFill>
                <a:latin typeface="+mj-lt"/>
                <a:ea typeface="+mj-ea"/>
                <a:cs typeface="+mj-cs"/>
              </a:rPr>
              <a:t>Chapter 3: Best Practices</a:t>
            </a:r>
          </a:p>
        </p:txBody>
      </p:sp>
    </p:spTree>
    <p:extLst>
      <p:ext uri="{BB962C8B-B14F-4D97-AF65-F5344CB8AC3E}">
        <p14:creationId xmlns:p14="http://schemas.microsoft.com/office/powerpoint/2010/main" val="2804945289"/>
      </p:ext>
    </p:extLst>
  </p:cSld>
  <p:clrMapOvr>
    <a:masterClrMapping/>
  </p:clrMapOvr>
  <p:transition>
    <p:wipe dir="r"/>
  </p:transition>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3"/>
          <p:cNvSpPr txBox="1">
            <a:spLocks noChangeArrowheads="1"/>
          </p:cNvSpPr>
          <p:nvPr/>
        </p:nvSpPr>
        <p:spPr bwMode="auto">
          <a:xfrm>
            <a:off x="655638" y="609600"/>
            <a:ext cx="8145462" cy="838200"/>
          </a:xfrm>
          <a:prstGeom prst="rect">
            <a:avLst/>
          </a:prstGeom>
          <a:noFill/>
          <a:ln w="9525" algn="ctr">
            <a:noFill/>
            <a:miter lim="800000"/>
            <a:headEnd/>
            <a:tailEnd/>
          </a:ln>
        </p:spPr>
        <p:txBody>
          <a:bodyPr lIns="82124" tIns="41061" rIns="82124" bIns="41061" anchor="b"/>
          <a:lstStyle/>
          <a:p>
            <a:pPr algn="l" defTabSz="814388">
              <a:lnSpc>
                <a:spcPct val="90000"/>
              </a:lnSpc>
              <a:defRPr/>
            </a:pPr>
            <a:r>
              <a:rPr lang="en-US" sz="3200" b="1" kern="0" dirty="0">
                <a:solidFill>
                  <a:srgbClr val="708CA1"/>
                </a:solidFill>
                <a:latin typeface="+mj-lt"/>
                <a:ea typeface="+mj-ea"/>
                <a:cs typeface="+mj-cs"/>
              </a:rPr>
              <a:t>Chapter 3: Best Practices (Cont.)</a:t>
            </a:r>
          </a:p>
        </p:txBody>
      </p:sp>
      <p:sp>
        <p:nvSpPr>
          <p:cNvPr id="6" name="Content Placeholder 1"/>
          <p:cNvSpPr txBox="1">
            <a:spLocks/>
          </p:cNvSpPr>
          <p:nvPr/>
        </p:nvSpPr>
        <p:spPr>
          <a:xfrm>
            <a:off x="655637" y="2113977"/>
            <a:ext cx="8209438" cy="4005621"/>
          </a:xfrm>
          <a:prstGeom prst="rect">
            <a:avLst/>
          </a:prstGeom>
        </p:spPr>
        <p:txBody>
          <a:bodyPr/>
          <a:lstStyle>
            <a:lvl1pPr marL="236538" indent="-236538" algn="l" defTabSz="814388" rtl="0" eaLnBrk="0" fontAlgn="base" hangingPunct="0">
              <a:lnSpc>
                <a:spcPct val="95000"/>
              </a:lnSpc>
              <a:spcBef>
                <a:spcPct val="50000"/>
              </a:spcBef>
              <a:spcAft>
                <a:spcPct val="0"/>
              </a:spcAft>
              <a:buClr>
                <a:srgbClr val="708CA1"/>
              </a:buClr>
              <a:buFont typeface="Wingdings" charset="0"/>
              <a:buChar char="§"/>
              <a:defRPr sz="2400">
                <a:solidFill>
                  <a:schemeClr val="tx1"/>
                </a:solidFill>
                <a:latin typeface="+mn-lt"/>
                <a:ea typeface="ＭＳ Ｐゴシック" charset="0"/>
                <a:cs typeface="ＭＳ Ｐゴシック" charset="0"/>
              </a:defRPr>
            </a:lvl1pPr>
            <a:lvl2pPr marL="574675" indent="-117475"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2pPr>
            <a:lvl3pPr marL="914400"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3pPr>
            <a:lvl4pPr marL="1254125" indent="117475"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4pPr>
            <a:lvl5pPr marL="1604963" indent="223838"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5pPr>
            <a:lvl6pPr marL="2062163" algn="l" defTabSz="814388" rtl="0" eaLnBrk="1" fontAlgn="base" hangingPunct="1">
              <a:lnSpc>
                <a:spcPct val="95000"/>
              </a:lnSpc>
              <a:spcBef>
                <a:spcPct val="35000"/>
              </a:spcBef>
              <a:spcAft>
                <a:spcPct val="0"/>
              </a:spcAft>
              <a:buClr>
                <a:srgbClr val="708CA1"/>
              </a:buClr>
              <a:defRPr sz="2000">
                <a:solidFill>
                  <a:schemeClr val="tx1"/>
                </a:solidFill>
                <a:latin typeface="+mn-lt"/>
              </a:defRPr>
            </a:lvl6pPr>
            <a:lvl7pPr marL="2519363" algn="l" defTabSz="814388" rtl="0" eaLnBrk="1" fontAlgn="base" hangingPunct="1">
              <a:lnSpc>
                <a:spcPct val="95000"/>
              </a:lnSpc>
              <a:spcBef>
                <a:spcPct val="35000"/>
              </a:spcBef>
              <a:spcAft>
                <a:spcPct val="0"/>
              </a:spcAft>
              <a:buClr>
                <a:srgbClr val="708CA1"/>
              </a:buClr>
              <a:defRPr sz="2000">
                <a:solidFill>
                  <a:schemeClr val="tx1"/>
                </a:solidFill>
                <a:latin typeface="+mn-lt"/>
              </a:defRPr>
            </a:lvl7pPr>
            <a:lvl8pPr marL="2976563" algn="l" defTabSz="814388" rtl="0" eaLnBrk="1" fontAlgn="base" hangingPunct="1">
              <a:lnSpc>
                <a:spcPct val="95000"/>
              </a:lnSpc>
              <a:spcBef>
                <a:spcPct val="35000"/>
              </a:spcBef>
              <a:spcAft>
                <a:spcPct val="0"/>
              </a:spcAft>
              <a:buClr>
                <a:srgbClr val="708CA1"/>
              </a:buClr>
              <a:defRPr sz="2000">
                <a:solidFill>
                  <a:schemeClr val="tx1"/>
                </a:solidFill>
                <a:latin typeface="+mn-lt"/>
              </a:defRPr>
            </a:lvl8pPr>
            <a:lvl9pPr marL="3433763" algn="l" defTabSz="814388" rtl="0" eaLnBrk="1" fontAlgn="base" hangingPunct="1">
              <a:lnSpc>
                <a:spcPct val="95000"/>
              </a:lnSpc>
              <a:spcBef>
                <a:spcPct val="35000"/>
              </a:spcBef>
              <a:spcAft>
                <a:spcPct val="0"/>
              </a:spcAft>
              <a:buClr>
                <a:srgbClr val="708CA1"/>
              </a:buClr>
              <a:defRPr sz="2000">
                <a:solidFill>
                  <a:schemeClr val="tx1"/>
                </a:solidFill>
                <a:latin typeface="+mn-lt"/>
              </a:defRPr>
            </a:lvl9pPr>
          </a:lstStyle>
          <a:p>
            <a:pPr marL="0" indent="0">
              <a:buFont typeface="Wingdings" charset="0"/>
              <a:buNone/>
            </a:pPr>
            <a:r>
              <a:rPr lang="en-US" sz="2000" kern="0" dirty="0"/>
              <a:t>The concept of social engineering is introduced. Give examples of social engineering. Have student research actual cases in which social engineering was used in a real data breach. </a:t>
            </a:r>
          </a:p>
          <a:p>
            <a:r>
              <a:rPr lang="en-US" sz="2000" kern="0" dirty="0"/>
              <a:t>Have students research “</a:t>
            </a:r>
            <a:r>
              <a:rPr lang="en-US" sz="2000" dirty="0"/>
              <a:t>Kevin Mitnick”. You may choose to show the movie “Takedown” which is about the life of Kevin Mitnick as a social engineer and hacker. </a:t>
            </a:r>
          </a:p>
        </p:txBody>
      </p:sp>
      <p:sp>
        <p:nvSpPr>
          <p:cNvPr id="8" name="TextBox 7"/>
          <p:cNvSpPr txBox="1"/>
          <p:nvPr/>
        </p:nvSpPr>
        <p:spPr>
          <a:xfrm>
            <a:off x="655638" y="1543269"/>
            <a:ext cx="8209437" cy="264688"/>
          </a:xfrm>
          <a:prstGeom prst="rect">
            <a:avLst/>
          </a:prstGeom>
          <a:noFill/>
        </p:spPr>
        <p:txBody>
          <a:bodyPr wrap="square" rtlCol="0">
            <a:spAutoFit/>
          </a:bodyPr>
          <a:lstStyle/>
          <a:p>
            <a:pPr algn="l">
              <a:lnSpc>
                <a:spcPct val="80000"/>
              </a:lnSpc>
              <a:buFontTx/>
              <a:buNone/>
            </a:pPr>
            <a:r>
              <a:rPr lang="en-US" sz="1400" dirty="0"/>
              <a:t>This slide can be used to start a class discussion. </a:t>
            </a:r>
          </a:p>
        </p:txBody>
      </p:sp>
    </p:spTree>
    <p:extLst>
      <p:ext uri="{BB962C8B-B14F-4D97-AF65-F5344CB8AC3E}">
        <p14:creationId xmlns:p14="http://schemas.microsoft.com/office/powerpoint/2010/main" val="2876056040"/>
      </p:ext>
    </p:extLst>
  </p:cSld>
  <p:clrMapOvr>
    <a:masterClrMapping/>
  </p:clrMapOvr>
  <p:transition>
    <p:wipe dir="r"/>
  </p:transition>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3"/>
          <p:cNvSpPr txBox="1">
            <a:spLocks noChangeArrowheads="1"/>
          </p:cNvSpPr>
          <p:nvPr/>
        </p:nvSpPr>
        <p:spPr bwMode="auto">
          <a:xfrm>
            <a:off x="655638" y="609600"/>
            <a:ext cx="8145462" cy="637309"/>
          </a:xfrm>
          <a:prstGeom prst="rect">
            <a:avLst/>
          </a:prstGeom>
          <a:noFill/>
          <a:ln w="9525" algn="ctr">
            <a:noFill/>
            <a:miter lim="800000"/>
            <a:headEnd/>
            <a:tailEnd/>
          </a:ln>
        </p:spPr>
        <p:txBody>
          <a:bodyPr lIns="82124" tIns="41061" rIns="82124" bIns="41061" anchor="b"/>
          <a:lstStyle/>
          <a:p>
            <a:pPr algn="l" defTabSz="814388">
              <a:lnSpc>
                <a:spcPct val="90000"/>
              </a:lnSpc>
              <a:defRPr/>
            </a:pPr>
            <a:r>
              <a:rPr lang="en-US" sz="3200" b="1" kern="0" dirty="0">
                <a:solidFill>
                  <a:srgbClr val="708CA1"/>
                </a:solidFill>
                <a:latin typeface="+mj-lt"/>
                <a:ea typeface="+mj-ea"/>
                <a:cs typeface="+mj-cs"/>
              </a:rPr>
              <a:t>Chapter 3: Best Practices (Cont.)</a:t>
            </a:r>
          </a:p>
        </p:txBody>
      </p:sp>
      <p:sp>
        <p:nvSpPr>
          <p:cNvPr id="8" name="TextBox 7"/>
          <p:cNvSpPr txBox="1"/>
          <p:nvPr/>
        </p:nvSpPr>
        <p:spPr>
          <a:xfrm>
            <a:off x="655638" y="1330833"/>
            <a:ext cx="7137734" cy="1323439"/>
          </a:xfrm>
          <a:prstGeom prst="rect">
            <a:avLst/>
          </a:prstGeom>
          <a:noFill/>
        </p:spPr>
        <p:txBody>
          <a:bodyPr wrap="square" rtlCol="0">
            <a:spAutoFit/>
          </a:bodyPr>
          <a:lstStyle/>
          <a:p>
            <a:pPr algn="l">
              <a:lnSpc>
                <a:spcPct val="80000"/>
              </a:lnSpc>
              <a:buFontTx/>
              <a:buNone/>
            </a:pPr>
            <a:r>
              <a:rPr lang="en-US" sz="2000" dirty="0"/>
              <a:t>Understanding the different cyber threats is a critical skill for cybersecurity professionals. Have students become familiar with the following websites:</a:t>
            </a:r>
          </a:p>
          <a:p>
            <a:pPr algn="l">
              <a:lnSpc>
                <a:spcPct val="80000"/>
              </a:lnSpc>
            </a:pPr>
            <a:endParaRPr lang="en-US" sz="2000" dirty="0"/>
          </a:p>
          <a:p>
            <a:pPr marL="285750" indent="-285750" algn="l">
              <a:lnSpc>
                <a:spcPct val="80000"/>
              </a:lnSpc>
              <a:buFont typeface="Arial" panose="020B0604020202020204" pitchFamily="34" charset="0"/>
              <a:buChar char="•"/>
            </a:pPr>
            <a:endParaRPr lang="en-US" sz="2000" dirty="0"/>
          </a:p>
        </p:txBody>
      </p:sp>
      <p:graphicFrame>
        <p:nvGraphicFramePr>
          <p:cNvPr id="2" name="Table 1"/>
          <p:cNvGraphicFramePr>
            <a:graphicFrameLocks noGrp="1"/>
          </p:cNvGraphicFramePr>
          <p:nvPr>
            <p:extLst>
              <p:ext uri="{D42A27DB-BD31-4B8C-83A1-F6EECF244321}">
                <p14:modId xmlns:p14="http://schemas.microsoft.com/office/powerpoint/2010/main" val="2834689340"/>
              </p:ext>
            </p:extLst>
          </p:nvPr>
        </p:nvGraphicFramePr>
        <p:xfrm>
          <a:off x="655638" y="2245945"/>
          <a:ext cx="7452946" cy="3715864"/>
        </p:xfrm>
        <a:graphic>
          <a:graphicData uri="http://schemas.openxmlformats.org/drawingml/2006/table">
            <a:tbl>
              <a:tblPr firstRow="1" bandRow="1">
                <a:tableStyleId>{5C22544A-7EE6-4342-B048-85BDC9FD1C3A}</a:tableStyleId>
              </a:tblPr>
              <a:tblGrid>
                <a:gridCol w="2951285">
                  <a:extLst>
                    <a:ext uri="{9D8B030D-6E8A-4147-A177-3AD203B41FA5}">
                      <a16:colId xmlns:a16="http://schemas.microsoft.com/office/drawing/2014/main" val="20000"/>
                    </a:ext>
                  </a:extLst>
                </a:gridCol>
                <a:gridCol w="4501661">
                  <a:extLst>
                    <a:ext uri="{9D8B030D-6E8A-4147-A177-3AD203B41FA5}">
                      <a16:colId xmlns:a16="http://schemas.microsoft.com/office/drawing/2014/main" val="20001"/>
                    </a:ext>
                  </a:extLst>
                </a:gridCol>
              </a:tblGrid>
              <a:tr h="356968">
                <a:tc>
                  <a:txBody>
                    <a:bodyPr/>
                    <a:lstStyle/>
                    <a:p>
                      <a:pPr algn="ctr"/>
                      <a:r>
                        <a:rPr lang="en-US" dirty="0"/>
                        <a:t>Cyber Threats</a:t>
                      </a:r>
                    </a:p>
                  </a:txBody>
                  <a:tcPr/>
                </a:tc>
                <a:tc>
                  <a:txBody>
                    <a:bodyPr/>
                    <a:lstStyle/>
                    <a:p>
                      <a:pPr algn="ctr"/>
                      <a:r>
                        <a:rPr lang="en-US" dirty="0"/>
                        <a:t>URL Address</a:t>
                      </a:r>
                    </a:p>
                  </a:txBody>
                  <a:tcPr/>
                </a:tc>
                <a:extLst>
                  <a:ext uri="{0D108BD9-81ED-4DB2-BD59-A6C34878D82A}">
                    <a16:rowId xmlns:a16="http://schemas.microsoft.com/office/drawing/2014/main" val="10000"/>
                  </a:ext>
                </a:extLst>
              </a:tr>
              <a:tr h="356968">
                <a:tc>
                  <a:txBody>
                    <a:bodyPr/>
                    <a:lstStyle/>
                    <a:p>
                      <a:pPr algn="l">
                        <a:lnSpc>
                          <a:spcPct val="80000"/>
                        </a:lnSpc>
                      </a:pPr>
                      <a:r>
                        <a:rPr lang="en-US" sz="1600" dirty="0"/>
                        <a:t>8 Computer Viruses That Brought the Internet to Its Knees</a:t>
                      </a:r>
                    </a:p>
                  </a:txBody>
                  <a:tcPr/>
                </a:tc>
                <a:tc>
                  <a:txBody>
                    <a:bodyPr/>
                    <a:lstStyle/>
                    <a:p>
                      <a:r>
                        <a:rPr lang="en-US" sz="1600" dirty="0"/>
                        <a:t>http://www.whoishostingthis.com/blog/2015/06/01/8-worst-viruses/</a:t>
                      </a:r>
                    </a:p>
                  </a:txBody>
                  <a:tcPr/>
                </a:tc>
                <a:extLst>
                  <a:ext uri="{0D108BD9-81ED-4DB2-BD59-A6C34878D82A}">
                    <a16:rowId xmlns:a16="http://schemas.microsoft.com/office/drawing/2014/main" val="10001"/>
                  </a:ext>
                </a:extLst>
              </a:tr>
              <a:tr h="356968">
                <a:tc>
                  <a:txBody>
                    <a:bodyPr/>
                    <a:lstStyle/>
                    <a:p>
                      <a:pPr algn="l">
                        <a:lnSpc>
                          <a:spcPct val="80000"/>
                        </a:lnSpc>
                      </a:pPr>
                      <a:r>
                        <a:rPr lang="en-US" sz="1600" dirty="0"/>
                        <a:t>7 Ways to Secure Your Web Browser Against Attacks</a:t>
                      </a:r>
                    </a:p>
                  </a:txBody>
                  <a:tcPr/>
                </a:tc>
                <a:tc>
                  <a:txBody>
                    <a:bodyPr/>
                    <a:lstStyle/>
                    <a:p>
                      <a:r>
                        <a:rPr lang="en-US" sz="1600" dirty="0"/>
                        <a:t>http://www.howtogeek.com/228828/7-ways-to-secure-your-web-browser-against-attacks/</a:t>
                      </a:r>
                    </a:p>
                  </a:txBody>
                  <a:tcPr/>
                </a:tc>
                <a:extLst>
                  <a:ext uri="{0D108BD9-81ED-4DB2-BD59-A6C34878D82A}">
                    <a16:rowId xmlns:a16="http://schemas.microsoft.com/office/drawing/2014/main" val="10002"/>
                  </a:ext>
                </a:extLst>
              </a:tr>
              <a:tr h="356968">
                <a:tc>
                  <a:txBody>
                    <a:bodyPr/>
                    <a:lstStyle/>
                    <a:p>
                      <a:r>
                        <a:rPr lang="en-US" sz="1600" dirty="0"/>
                        <a:t>Most Recent Scam Alerts</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https://www.consumer.ftc.gov/scam-alerts</a:t>
                      </a:r>
                    </a:p>
                  </a:txBody>
                  <a:tcPr/>
                </a:tc>
                <a:extLst>
                  <a:ext uri="{0D108BD9-81ED-4DB2-BD59-A6C34878D82A}">
                    <a16:rowId xmlns:a16="http://schemas.microsoft.com/office/drawing/2014/main" val="10003"/>
                  </a:ext>
                </a:extLst>
              </a:tr>
              <a:tr h="356968">
                <a:tc>
                  <a:txBody>
                    <a:bodyPr/>
                    <a:lstStyle/>
                    <a:p>
                      <a:r>
                        <a:rPr lang="en-US" sz="1600" dirty="0"/>
                        <a:t>Spam</a:t>
                      </a:r>
                    </a:p>
                  </a:txBody>
                  <a:tcPr/>
                </a:tc>
                <a:tc>
                  <a:txBody>
                    <a:bodyPr/>
                    <a:lstStyle/>
                    <a:p>
                      <a:r>
                        <a:rPr lang="en-US" sz="1600" dirty="0"/>
                        <a:t>https://www.consumer.ftc.gov/articles/0038-spam</a:t>
                      </a:r>
                    </a:p>
                  </a:txBody>
                  <a:tcPr/>
                </a:tc>
                <a:extLst>
                  <a:ext uri="{0D108BD9-81ED-4DB2-BD59-A6C34878D82A}">
                    <a16:rowId xmlns:a16="http://schemas.microsoft.com/office/drawing/2014/main" val="10004"/>
                  </a:ext>
                </a:extLst>
              </a:tr>
              <a:tr h="356968">
                <a:tc>
                  <a:txBody>
                    <a:bodyPr/>
                    <a:lstStyle/>
                    <a:p>
                      <a:r>
                        <a:rPr lang="en-US" sz="1600" dirty="0" err="1"/>
                        <a:t>Malpedia</a:t>
                      </a:r>
                      <a:r>
                        <a:rPr lang="en-US" sz="1600" dirty="0"/>
                        <a:t> - Ransomware</a:t>
                      </a:r>
                    </a:p>
                  </a:txBody>
                  <a:tcPr/>
                </a:tc>
                <a:tc>
                  <a:txBody>
                    <a:bodyPr/>
                    <a:lstStyle/>
                    <a:p>
                      <a:r>
                        <a:rPr lang="en-US" sz="1600" dirty="0">
                          <a:hlinkClick r:id="rId3"/>
                        </a:rPr>
                        <a:t>http://www.exterminate-it.com/malpedia/ransomware-category</a:t>
                      </a:r>
                      <a:endParaRPr lang="en-US" sz="1600" dirty="0"/>
                    </a:p>
                  </a:txBody>
                  <a:tcPr/>
                </a:tc>
                <a:extLst>
                  <a:ext uri="{0D108BD9-81ED-4DB2-BD59-A6C34878D82A}">
                    <a16:rowId xmlns:a16="http://schemas.microsoft.com/office/drawing/2014/main" val="10005"/>
                  </a:ext>
                </a:extLst>
              </a:tr>
              <a:tr h="356968">
                <a:tc>
                  <a:txBody>
                    <a:bodyPr/>
                    <a:lstStyle/>
                    <a:p>
                      <a:r>
                        <a:rPr lang="en-US" sz="1600" dirty="0" err="1"/>
                        <a:t>InformIT</a:t>
                      </a:r>
                      <a:r>
                        <a:rPr lang="en-US" sz="1600" baseline="0" dirty="0"/>
                        <a:t> - Top 10 Social Engineering Tactics</a:t>
                      </a:r>
                      <a:endParaRPr lang="en-US" sz="1600" dirty="0"/>
                    </a:p>
                  </a:txBody>
                  <a:tcPr/>
                </a:tc>
                <a:tc>
                  <a:txBody>
                    <a:bodyPr/>
                    <a:lstStyle/>
                    <a:p>
                      <a:r>
                        <a:rPr lang="en-US" sz="1600" dirty="0"/>
                        <a:t>http://www.informit.com/articles/article.aspx?p=1350956</a:t>
                      </a:r>
                    </a:p>
                  </a:txBody>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4077509437"/>
      </p:ext>
    </p:extLst>
  </p:cSld>
  <p:clrMapOvr>
    <a:masterClrMapping/>
  </p:clrMapOvr>
  <p:transition>
    <p:wipe dir="r"/>
  </p:transition>
</p:sld>
</file>

<file path=ppt/theme/theme1.xml><?xml version="1.0" encoding="utf-8"?>
<a:theme xmlns:a="http://schemas.openxmlformats.org/drawingml/2006/main" name="PPT-TMPLT-WHT_C">
  <a:themeElements>
    <a:clrScheme name="PPT-TMPLT-WHT_C 1">
      <a:dk1>
        <a:srgbClr val="000000"/>
      </a:dk1>
      <a:lt1>
        <a:srgbClr val="FFFFFF"/>
      </a:lt1>
      <a:dk2>
        <a:srgbClr val="0183B7"/>
      </a:dk2>
      <a:lt2>
        <a:srgbClr val="000000"/>
      </a:lt2>
      <a:accent1>
        <a:srgbClr val="0183B7"/>
      </a:accent1>
      <a:accent2>
        <a:srgbClr val="B21A1A"/>
      </a:accent2>
      <a:accent3>
        <a:srgbClr val="FFFFFF"/>
      </a:accent3>
      <a:accent4>
        <a:srgbClr val="000000"/>
      </a:accent4>
      <a:accent5>
        <a:srgbClr val="AAC1D8"/>
      </a:accent5>
      <a:accent6>
        <a:srgbClr val="A11616"/>
      </a:accent6>
      <a:hlink>
        <a:srgbClr val="83A2CF"/>
      </a:hlink>
      <a:folHlink>
        <a:srgbClr val="EFB525"/>
      </a:folHlink>
    </a:clrScheme>
    <a:fontScheme name="PPT-TMPLT-WHT_C">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82124" tIns="41061" rIns="82124" bIns="41061" numCol="1" anchor="ctr" anchorCtr="0" compatLnSpc="1">
        <a:prstTxWarp prst="textNoShape">
          <a:avLst/>
        </a:prstTxWarp>
        <a:spAutoFit/>
      </a:bodyPr>
      <a:lstStyle>
        <a:defPPr marL="0" marR="0" indent="0" algn="ctr" defTabSz="814388" rtl="0" eaLnBrk="0" fontAlgn="base" latinLnBrk="0" hangingPunct="0">
          <a:lnSpc>
            <a:spcPct val="9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82124" tIns="41061" rIns="82124" bIns="41061" numCol="1" anchor="ctr" anchorCtr="0" compatLnSpc="1">
        <a:prstTxWarp prst="textNoShape">
          <a:avLst/>
        </a:prstTxWarp>
        <a:spAutoFit/>
      </a:bodyPr>
      <a:lstStyle>
        <a:defPPr marL="0" marR="0" indent="0" algn="ctr" defTabSz="814388" rtl="0" eaLnBrk="0" fontAlgn="base" latinLnBrk="0" hangingPunct="0">
          <a:lnSpc>
            <a:spcPct val="9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PPT-TMPLT-WHT_C 1">
        <a:dk1>
          <a:srgbClr val="000000"/>
        </a:dk1>
        <a:lt1>
          <a:srgbClr val="FFFFFF"/>
        </a:lt1>
        <a:dk2>
          <a:srgbClr val="0183B7"/>
        </a:dk2>
        <a:lt2>
          <a:srgbClr val="000000"/>
        </a:lt2>
        <a:accent1>
          <a:srgbClr val="0183B7"/>
        </a:accent1>
        <a:accent2>
          <a:srgbClr val="B21A1A"/>
        </a:accent2>
        <a:accent3>
          <a:srgbClr val="FFFFFF"/>
        </a:accent3>
        <a:accent4>
          <a:srgbClr val="000000"/>
        </a:accent4>
        <a:accent5>
          <a:srgbClr val="AAC1D8"/>
        </a:accent5>
        <a:accent6>
          <a:srgbClr val="A11616"/>
        </a:accent6>
        <a:hlink>
          <a:srgbClr val="83A2CF"/>
        </a:hlink>
        <a:folHlink>
          <a:srgbClr val="EFB525"/>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NetAcad-4F_PPT-WHT_060408">
  <a:themeElements>
    <a:clrScheme name="Oct_2006_Cisco White Template 1">
      <a:dk1>
        <a:srgbClr val="000000"/>
      </a:dk1>
      <a:lt1>
        <a:srgbClr val="FFFFFF"/>
      </a:lt1>
      <a:dk2>
        <a:srgbClr val="0183B7"/>
      </a:dk2>
      <a:lt2>
        <a:srgbClr val="000000"/>
      </a:lt2>
      <a:accent1>
        <a:srgbClr val="0183B7"/>
      </a:accent1>
      <a:accent2>
        <a:srgbClr val="B21A1A"/>
      </a:accent2>
      <a:accent3>
        <a:srgbClr val="FFFFFF"/>
      </a:accent3>
      <a:accent4>
        <a:srgbClr val="000000"/>
      </a:accent4>
      <a:accent5>
        <a:srgbClr val="AAC1D8"/>
      </a:accent5>
      <a:accent6>
        <a:srgbClr val="A11616"/>
      </a:accent6>
      <a:hlink>
        <a:srgbClr val="83A2CF"/>
      </a:hlink>
      <a:folHlink>
        <a:srgbClr val="EFB525"/>
      </a:folHlink>
    </a:clrScheme>
    <a:fontScheme name="Oct_2006_Cisco White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82124" tIns="41061" rIns="82124" bIns="41061" numCol="1" anchor="ctr" anchorCtr="0" compatLnSpc="1">
        <a:prstTxWarp prst="textNoShape">
          <a:avLst/>
        </a:prstTxWarp>
        <a:spAutoFit/>
      </a:bodyPr>
      <a:lstStyle>
        <a:defPPr marL="0" marR="0" indent="0" algn="ctr" defTabSz="814388" rtl="0" eaLnBrk="0" fontAlgn="base" latinLnBrk="0" hangingPunct="0">
          <a:lnSpc>
            <a:spcPct val="9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82124" tIns="41061" rIns="82124" bIns="41061" numCol="1" anchor="ctr" anchorCtr="0" compatLnSpc="1">
        <a:prstTxWarp prst="textNoShape">
          <a:avLst/>
        </a:prstTxWarp>
        <a:spAutoFit/>
      </a:bodyPr>
      <a:lstStyle>
        <a:defPPr marL="0" marR="0" indent="0" algn="ctr" defTabSz="814388" rtl="0" eaLnBrk="0" fontAlgn="base" latinLnBrk="0" hangingPunct="0">
          <a:lnSpc>
            <a:spcPct val="9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Oct_2006_Cisco White Template 1">
        <a:dk1>
          <a:srgbClr val="000000"/>
        </a:dk1>
        <a:lt1>
          <a:srgbClr val="FFFFFF"/>
        </a:lt1>
        <a:dk2>
          <a:srgbClr val="0183B7"/>
        </a:dk2>
        <a:lt2>
          <a:srgbClr val="000000"/>
        </a:lt2>
        <a:accent1>
          <a:srgbClr val="0183B7"/>
        </a:accent1>
        <a:accent2>
          <a:srgbClr val="B21A1A"/>
        </a:accent2>
        <a:accent3>
          <a:srgbClr val="FFFFFF"/>
        </a:accent3>
        <a:accent4>
          <a:srgbClr val="000000"/>
        </a:accent4>
        <a:accent5>
          <a:srgbClr val="AAC1D8"/>
        </a:accent5>
        <a:accent6>
          <a:srgbClr val="A11616"/>
        </a:accent6>
        <a:hlink>
          <a:srgbClr val="83A2CF"/>
        </a:hlink>
        <a:folHlink>
          <a:srgbClr val="EFB525"/>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31665</TotalTime>
  <Pages>28</Pages>
  <Words>3014</Words>
  <Application>Microsoft Office PowerPoint</Application>
  <PresentationFormat>On-screen Show (4:3)</PresentationFormat>
  <Paragraphs>262</Paragraphs>
  <Slides>38</Slides>
  <Notes>37</Notes>
  <HiddenSlides>10</HiddenSlides>
  <MMClips>0</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38</vt:i4>
      </vt:variant>
    </vt:vector>
  </HeadingPairs>
  <TitlesOfParts>
    <vt:vector size="43" baseType="lpstr">
      <vt:lpstr>ＭＳ Ｐゴシック</vt:lpstr>
      <vt:lpstr>Arial</vt:lpstr>
      <vt:lpstr>Wingdings</vt:lpstr>
      <vt:lpstr>PPT-TMPLT-WHT_C</vt:lpstr>
      <vt:lpstr>NetAcad-4F_PPT-WHT_060408</vt:lpstr>
      <vt:lpstr>Instructor Materials Chapter 3: Malware and Malicious Code</vt:lpstr>
      <vt:lpstr>Instructor Materials - Chapter 3 Planning Guide</vt:lpstr>
      <vt:lpstr>PowerPoint Presentation</vt:lpstr>
      <vt:lpstr>Chapter 3: Activities</vt:lpstr>
      <vt:lpstr>Chapter 3: Activities (Cont.)</vt:lpstr>
      <vt:lpstr>Chapter 3: Assessment</vt:lpstr>
      <vt:lpstr>PowerPoint Presentation</vt:lpstr>
      <vt:lpstr>PowerPoint Presentation</vt:lpstr>
      <vt:lpstr>PowerPoint Presentation</vt:lpstr>
      <vt:lpstr>Chapter 3: Additional Help</vt:lpstr>
      <vt:lpstr>PowerPoint Presentation</vt:lpstr>
      <vt:lpstr>Chapter 3: Malware and Malicious Code</vt:lpstr>
      <vt:lpstr>Chapter 3 - Sections &amp; Objectives</vt:lpstr>
      <vt:lpstr>3.1 Malware and Malicious Code</vt:lpstr>
      <vt:lpstr>Malware and Malicious Code Types of Malware</vt:lpstr>
      <vt:lpstr>Malware and Malicious Code Types of Malware (Cont.)</vt:lpstr>
      <vt:lpstr>Malware and Malicious Code  Email and Browser Attacks (Cont.)</vt:lpstr>
      <vt:lpstr>Malware and Malicious Code  Email and Browser Attacks (Cont.)</vt:lpstr>
      <vt:lpstr>Malware and Malicious Code  Email and Browser Attacks (Cont.)</vt:lpstr>
      <vt:lpstr>Malware and Malicious Code  Email and Browser Attacks (Cont.)</vt:lpstr>
      <vt:lpstr>Malware and Malicious Code  Email and Browser Attacks (Cont.)</vt:lpstr>
      <vt:lpstr>3.2 Trickery</vt:lpstr>
      <vt:lpstr>Trickery The Art of Trickery</vt:lpstr>
      <vt:lpstr> Trickery Types of Trickery</vt:lpstr>
      <vt:lpstr>3.3 Attacks</vt:lpstr>
      <vt:lpstr>Attacks Types of Cyber Attacks</vt:lpstr>
      <vt:lpstr>Attacks Types of Cyber Attacks</vt:lpstr>
      <vt:lpstr>Attacks Wireless and Mobile Attacks (Cont.)</vt:lpstr>
      <vt:lpstr>Attacks Wireless and Mobile Attacks (Cont.)</vt:lpstr>
      <vt:lpstr>Attacks Wireless and Mobile Attacks (Cont.)</vt:lpstr>
      <vt:lpstr>Attacks Wireless and Mobile Attacks (Cont.)</vt:lpstr>
      <vt:lpstr>Attacks Application Attacks</vt:lpstr>
      <vt:lpstr>Attacks Application Attacks</vt:lpstr>
      <vt:lpstr>Attacks Application Attacks</vt:lpstr>
      <vt:lpstr>3.4  Chapter Summary</vt:lpstr>
      <vt:lpstr>Chapter Summary Summary</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ITE PC v4.0 Chapter 1</dc:title>
  <dc:creator>Karen Alderson</dc:creator>
  <cp:lastModifiedBy>Allan Johnson</cp:lastModifiedBy>
  <cp:revision>923</cp:revision>
  <cp:lastPrinted>1999-01-27T00:54:54Z</cp:lastPrinted>
  <dcterms:created xsi:type="dcterms:W3CDTF">2006-10-23T15:07:30Z</dcterms:created>
  <dcterms:modified xsi:type="dcterms:W3CDTF">2016-07-11T21:18:44Z</dcterms:modified>
</cp:coreProperties>
</file>